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7" r:id="rId3"/>
    <p:sldId id="268" r:id="rId4"/>
    <p:sldId id="269" r:id="rId5"/>
    <p:sldId id="270" r:id="rId6"/>
    <p:sldId id="271" r:id="rId7"/>
    <p:sldId id="274" r:id="rId8"/>
    <p:sldId id="273" r:id="rId9"/>
    <p:sldId id="272" r:id="rId10"/>
    <p:sldId id="276" r:id="rId11"/>
    <p:sldId id="277" r:id="rId12"/>
    <p:sldId id="275" r:id="rId13"/>
    <p:sldId id="279" r:id="rId14"/>
    <p:sldId id="27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080" y="-4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5E87011-8F18-41D3-AB8C-2A19F3FA60EA}" type="datetimeFigureOut">
              <a:rPr lang="en-US" smtClean="0"/>
              <a:pPr/>
              <a:t>10/23/2015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BC001B-8A3F-4876-85C2-668DABAD88E2}" type="slidenum">
              <a:rPr lang="en-US" smtClean="0"/>
              <a:pPr/>
              <a:t>‹#›</a:t>
            </a:fld>
            <a:endParaRPr lang="en-US"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87011-8F18-41D3-AB8C-2A19F3FA60EA}" type="datetimeFigureOut">
              <a:rPr lang="en-US" smtClean="0"/>
              <a:pPr/>
              <a:t>10/23/2015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BC001B-8A3F-4876-85C2-668DABAD88E2}"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E87011-8F18-41D3-AB8C-2A19F3FA60EA}" type="datetimeFigureOut">
              <a:rPr lang="en-US" smtClean="0"/>
              <a:pPr/>
              <a:t>10/23/2015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BC001B-8A3F-4876-85C2-668DABAD88E2}"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5E87011-8F18-41D3-AB8C-2A19F3FA60EA}" type="datetimeFigureOut">
              <a:rPr lang="en-US" smtClean="0"/>
              <a:pPr/>
              <a:t>10/23/2015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BC001B-8A3F-4876-85C2-668DABAD88E2}"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87011-8F18-41D3-AB8C-2A19F3FA60EA}" type="datetimeFigureOut">
              <a:rPr lang="en-US" smtClean="0"/>
              <a:pPr/>
              <a:t>10/23/2015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BC001B-8A3F-4876-85C2-668DABAD88E2}"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5E87011-8F18-41D3-AB8C-2A19F3FA60EA}" type="datetimeFigureOut">
              <a:rPr lang="en-US" smtClean="0"/>
              <a:pPr/>
              <a:t>10/23/2015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BC001B-8A3F-4876-85C2-668DABAD88E2}"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5E87011-8F18-41D3-AB8C-2A19F3FA60EA}" type="datetimeFigureOut">
              <a:rPr lang="en-US" smtClean="0"/>
              <a:pPr/>
              <a:t>10/23/2015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BC001B-8A3F-4876-85C2-668DABAD88E2}"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E87011-8F18-41D3-AB8C-2A19F3FA60EA}" type="datetimeFigureOut">
              <a:rPr lang="en-US" smtClean="0"/>
              <a:pPr/>
              <a:t>10/23/2015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BC001B-8A3F-4876-85C2-668DABAD88E2}"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87011-8F18-41D3-AB8C-2A19F3FA60EA}" type="datetimeFigureOut">
              <a:rPr lang="en-US" smtClean="0"/>
              <a:pPr/>
              <a:t>10/23/2015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BC001B-8A3F-4876-85C2-668DABAD88E2}"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87011-8F18-41D3-AB8C-2A19F3FA60EA}" type="datetimeFigureOut">
              <a:rPr lang="en-US" smtClean="0"/>
              <a:pPr/>
              <a:t>10/23/2015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BC001B-8A3F-4876-85C2-668DABAD88E2}"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87011-8F18-41D3-AB8C-2A19F3FA60EA}" type="datetimeFigureOut">
              <a:rPr lang="en-US" smtClean="0"/>
              <a:pPr/>
              <a:t>10/23/2015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BC001B-8A3F-4876-85C2-668DABAD88E2}" type="slidenum">
              <a:rPr lang="en-US" smtClean="0"/>
              <a:pPr/>
              <a:t>‹#›</a:t>
            </a:fld>
            <a:endParaRPr lang="en-US"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C5E87011-8F18-41D3-AB8C-2A19F3FA60EA}" type="datetimeFigureOut">
              <a:rPr lang="en-US" smtClean="0"/>
              <a:pPr/>
              <a:t>10/23/2015</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ABC001B-8A3F-4876-85C2-668DABAD88E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library.thinkquest.org/17709/language/alphabet.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5FVpL4ma8nQ"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ZyBm5B-dGEg"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5052545"/>
            <a:ext cx="7772399" cy="882119"/>
          </a:xfrm>
        </p:spPr>
        <p:txBody>
          <a:bodyPr>
            <a:normAutofit fontScale="85000" lnSpcReduction="10000"/>
          </a:bodyPr>
          <a:lstStyle/>
          <a:p>
            <a:r>
              <a:rPr lang="en-US" dirty="0" smtClean="0"/>
              <a:t>Lesson 1 </a:t>
            </a:r>
          </a:p>
          <a:p>
            <a:r>
              <a:rPr lang="en-US" dirty="0" smtClean="0"/>
              <a:t>The Geography of Ancient Greece and the Development of City-states</a:t>
            </a:r>
            <a:endParaRPr lang="en-US" dirty="0"/>
          </a:p>
        </p:txBody>
      </p:sp>
      <p:sp>
        <p:nvSpPr>
          <p:cNvPr id="2" name="Title 1"/>
          <p:cNvSpPr>
            <a:spLocks noGrp="1"/>
          </p:cNvSpPr>
          <p:nvPr>
            <p:ph type="ctrTitle"/>
          </p:nvPr>
        </p:nvSpPr>
        <p:spPr/>
        <p:txBody>
          <a:bodyPr/>
          <a:lstStyle/>
          <a:p>
            <a:r>
              <a:rPr lang="en-US" dirty="0" smtClean="0"/>
              <a:t>Ancient Greece</a:t>
            </a:r>
            <a:endParaRPr lang="en-US" dirty="0"/>
          </a:p>
        </p:txBody>
      </p:sp>
    </p:spTree>
    <p:extLst>
      <p:ext uri="{BB962C8B-B14F-4D97-AF65-F5344CB8AC3E}">
        <p14:creationId xmlns:p14="http://schemas.microsoft.com/office/powerpoint/2010/main" val="3642263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Greek Names</a:t>
            </a:r>
            <a:endParaRPr lang="en-US" dirty="0"/>
          </a:p>
        </p:txBody>
      </p:sp>
      <p:sp>
        <p:nvSpPr>
          <p:cNvPr id="3" name="Content Placeholder 2"/>
          <p:cNvSpPr>
            <a:spLocks noGrp="1"/>
          </p:cNvSpPr>
          <p:nvPr>
            <p:ph sz="quarter" idx="13"/>
          </p:nvPr>
        </p:nvSpPr>
        <p:spPr/>
        <p:txBody>
          <a:bodyPr>
            <a:normAutofit/>
          </a:bodyPr>
          <a:lstStyle/>
          <a:p>
            <a:pPr lvl="0">
              <a:buClr>
                <a:srgbClr val="F14124">
                  <a:lumMod val="75000"/>
                </a:srgbClr>
              </a:buClr>
            </a:pPr>
            <a:r>
              <a:rPr lang="en-US" sz="2000" dirty="0">
                <a:solidFill>
                  <a:prstClr val="black">
                    <a:lumMod val="75000"/>
                    <a:lumOff val="25000"/>
                  </a:prstClr>
                </a:solidFill>
              </a:rPr>
              <a:t>The Greek alphabet letters look </a:t>
            </a:r>
            <a:r>
              <a:rPr lang="en-US" sz="2000" dirty="0" smtClean="0">
                <a:solidFill>
                  <a:prstClr val="black">
                    <a:lumMod val="75000"/>
                    <a:lumOff val="25000"/>
                  </a:prstClr>
                </a:solidFill>
              </a:rPr>
              <a:t>somewhat </a:t>
            </a:r>
            <a:r>
              <a:rPr lang="en-US" sz="2000" dirty="0">
                <a:solidFill>
                  <a:prstClr val="black">
                    <a:lumMod val="75000"/>
                    <a:lumOff val="25000"/>
                  </a:prstClr>
                </a:solidFill>
              </a:rPr>
              <a:t>like the English alphabet. Greek alphabet letter names are familiar and still used today. The names of college </a:t>
            </a:r>
            <a:r>
              <a:rPr lang="en-US" sz="2000" dirty="0" smtClean="0">
                <a:solidFill>
                  <a:prstClr val="black">
                    <a:lumMod val="75000"/>
                    <a:lumOff val="25000"/>
                  </a:prstClr>
                </a:solidFill>
              </a:rPr>
              <a:t>fraternities </a:t>
            </a:r>
            <a:r>
              <a:rPr lang="en-US" sz="2000" dirty="0">
                <a:solidFill>
                  <a:prstClr val="black">
                    <a:lumMod val="75000"/>
                    <a:lumOff val="25000"/>
                  </a:prstClr>
                </a:solidFill>
              </a:rPr>
              <a:t>and sororities are Greek letters.  The saying “from alpha to omega,” meaning, “from beginning to end,” is well known</a:t>
            </a:r>
            <a:r>
              <a:rPr lang="en-US" sz="2000" dirty="0" smtClean="0">
                <a:solidFill>
                  <a:prstClr val="black">
                    <a:lumMod val="75000"/>
                    <a:lumOff val="25000"/>
                  </a:prstClr>
                </a:solidFill>
              </a:rPr>
              <a:t>.</a:t>
            </a:r>
            <a:endParaRPr lang="en-US" dirty="0" smtClean="0"/>
          </a:p>
          <a:p>
            <a:r>
              <a:rPr lang="en-US" dirty="0" smtClean="0">
                <a:solidFill>
                  <a:srgbClr val="FF0000"/>
                </a:solidFill>
              </a:rPr>
              <a:t>Ancient Greeks did NOT invent the alphabet</a:t>
            </a:r>
          </a:p>
          <a:p>
            <a:r>
              <a:rPr lang="en-US" dirty="0" smtClean="0"/>
              <a:t>They adopted a set of signs used in Syria and modified them to form a simple alphabet of 24 letters</a:t>
            </a:r>
          </a:p>
        </p:txBody>
      </p:sp>
    </p:spTree>
    <p:extLst>
      <p:ext uri="{BB962C8B-B14F-4D97-AF65-F5344CB8AC3E}">
        <p14:creationId xmlns:p14="http://schemas.microsoft.com/office/powerpoint/2010/main" val="4049082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372168"/>
            <a:ext cx="8839199" cy="1143000"/>
          </a:xfrm>
        </p:spPr>
        <p:txBody>
          <a:bodyPr/>
          <a:lstStyle/>
          <a:p>
            <a:r>
              <a:rPr lang="en-US" dirty="0" smtClean="0"/>
              <a:t>Spelling Names Phonetically</a:t>
            </a:r>
            <a:endParaRPr lang="en-US" dirty="0"/>
          </a:p>
        </p:txBody>
      </p:sp>
      <p:sp>
        <p:nvSpPr>
          <p:cNvPr id="3" name="Content Placeholder 2"/>
          <p:cNvSpPr>
            <a:spLocks noGrp="1"/>
          </p:cNvSpPr>
          <p:nvPr>
            <p:ph sz="quarter" idx="13"/>
          </p:nvPr>
        </p:nvSpPr>
        <p:spPr/>
        <p:txBody>
          <a:bodyPr/>
          <a:lstStyle/>
          <a:p>
            <a:r>
              <a:rPr lang="en-US" dirty="0" smtClean="0"/>
              <a:t>For example:</a:t>
            </a:r>
          </a:p>
          <a:p>
            <a:pPr lvl="1">
              <a:buNone/>
            </a:pPr>
            <a:r>
              <a:rPr lang="en-US" dirty="0" smtClean="0"/>
              <a:t>The name Robert sounds like Rah-</a:t>
            </a:r>
            <a:r>
              <a:rPr lang="en-US" dirty="0" err="1" smtClean="0"/>
              <a:t>burt</a:t>
            </a:r>
            <a:endParaRPr lang="en-US" dirty="0" smtClean="0"/>
          </a:p>
          <a:p>
            <a:pPr lvl="1">
              <a:buNone/>
            </a:pPr>
            <a:r>
              <a:rPr lang="en-US" dirty="0" smtClean="0"/>
              <a:t>	           R=rho     ah=omega     t=tau</a:t>
            </a:r>
          </a:p>
          <a:p>
            <a:pPr lvl="1">
              <a:buNone/>
            </a:pPr>
            <a:r>
              <a:rPr lang="en-US" dirty="0" smtClean="0"/>
              <a:t>There is no “b” and “</a:t>
            </a:r>
            <a:r>
              <a:rPr lang="en-US" dirty="0" err="1" smtClean="0"/>
              <a:t>ur</a:t>
            </a:r>
            <a:r>
              <a:rPr lang="en-US" dirty="0" smtClean="0"/>
              <a:t>” in the Greek alphabet, so you might use beta, which has a “v” sound, and rho again for “</a:t>
            </a:r>
            <a:r>
              <a:rPr lang="en-US" dirty="0" err="1" smtClean="0"/>
              <a:t>ur</a:t>
            </a:r>
            <a:r>
              <a:rPr lang="en-US" dirty="0" smtClean="0"/>
              <a:t>.”</a:t>
            </a:r>
          </a:p>
          <a:p>
            <a:pPr lvl="1">
              <a:buNone/>
            </a:pPr>
            <a:r>
              <a:rPr lang="en-US" dirty="0" smtClean="0"/>
              <a:t>  </a:t>
            </a:r>
            <a:endParaRPr lang="en-US" dirty="0"/>
          </a:p>
        </p:txBody>
      </p:sp>
      <p:sp>
        <p:nvSpPr>
          <p:cNvPr id="4" name="Rectangle 3"/>
          <p:cNvSpPr/>
          <p:nvPr/>
        </p:nvSpPr>
        <p:spPr>
          <a:xfrm>
            <a:off x="0" y="6211669"/>
            <a:ext cx="4572000" cy="646331"/>
          </a:xfrm>
          <a:prstGeom prst="rect">
            <a:avLst/>
          </a:prstGeom>
        </p:spPr>
        <p:txBody>
          <a:bodyPr>
            <a:spAutoFit/>
          </a:bodyPr>
          <a:lstStyle/>
          <a:p>
            <a:r>
              <a:rPr lang="en-US" dirty="0" smtClean="0">
                <a:hlinkClick r:id="rId2"/>
              </a:rPr>
              <a:t>http://library.thinkquest.org/17709/language/alphabet.htm</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2895600" cy="3457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4099" y="200025"/>
            <a:ext cx="3907824" cy="3486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1364" y="3686215"/>
            <a:ext cx="4572000" cy="1384995"/>
          </a:xfrm>
          <a:prstGeom prst="rect">
            <a:avLst/>
          </a:prstGeom>
        </p:spPr>
        <p:txBody>
          <a:bodyPr>
            <a:spAutoFit/>
          </a:bodyPr>
          <a:lstStyle/>
          <a:p>
            <a:r>
              <a:rPr lang="en-US" sz="1200" b="1" dirty="0">
                <a:solidFill>
                  <a:srgbClr val="FF0000"/>
                </a:solidFill>
                <a:effectLst>
                  <a:outerShdw blurRad="38100" dist="38100" dir="2700000" algn="tl">
                    <a:srgbClr val="000000">
                      <a:alpha val="43137"/>
                    </a:srgbClr>
                  </a:outerShdw>
                </a:effectLst>
              </a:rPr>
              <a:t>Ionic</a:t>
            </a:r>
          </a:p>
          <a:p>
            <a:r>
              <a:rPr lang="en-US" sz="1200" dirty="0" smtClean="0">
                <a:solidFill>
                  <a:srgbClr val="FF0000"/>
                </a:solidFill>
              </a:rPr>
              <a:t>Ionic </a:t>
            </a:r>
            <a:r>
              <a:rPr lang="en-US" sz="1200" dirty="0">
                <a:solidFill>
                  <a:srgbClr val="FF0000"/>
                </a:solidFill>
              </a:rPr>
              <a:t>shafts were taller than Doric ones. This makes the columns look slender. They also had flutes, which are lines carved into them from top to </a:t>
            </a:r>
            <a:r>
              <a:rPr lang="en-US" sz="1200" dirty="0" smtClean="0">
                <a:solidFill>
                  <a:srgbClr val="FF0000"/>
                </a:solidFill>
              </a:rPr>
              <a:t>bottom. The </a:t>
            </a:r>
            <a:r>
              <a:rPr lang="en-US" sz="1200" dirty="0">
                <a:solidFill>
                  <a:srgbClr val="FF0000"/>
                </a:solidFill>
              </a:rPr>
              <a:t>bases were large and looked like a set of stacked rings. Ionic capitals consist of a scrolls above the shaft. The Ionic style is a little more decorative than the Doric.</a:t>
            </a:r>
          </a:p>
        </p:txBody>
      </p:sp>
      <p:sp>
        <p:nvSpPr>
          <p:cNvPr id="5" name="Rectangle 4"/>
          <p:cNvSpPr/>
          <p:nvPr/>
        </p:nvSpPr>
        <p:spPr>
          <a:xfrm>
            <a:off x="2514600" y="5071210"/>
            <a:ext cx="4572000" cy="1754326"/>
          </a:xfrm>
          <a:prstGeom prst="rect">
            <a:avLst/>
          </a:prstGeom>
        </p:spPr>
        <p:txBody>
          <a:bodyPr>
            <a:spAutoFit/>
          </a:bodyPr>
          <a:lstStyle/>
          <a:p>
            <a:r>
              <a:rPr lang="en-US" sz="1200" b="1" u="sng" dirty="0">
                <a:solidFill>
                  <a:srgbClr val="0070C0"/>
                </a:solidFill>
                <a:effectLst>
                  <a:outerShdw blurRad="38100" dist="38100" dir="2700000" algn="tl">
                    <a:srgbClr val="000000">
                      <a:alpha val="43137"/>
                    </a:srgbClr>
                  </a:outerShdw>
                </a:effectLst>
              </a:rPr>
              <a:t>Doric</a:t>
            </a:r>
          </a:p>
          <a:p>
            <a:r>
              <a:rPr lang="en-US" sz="1200" dirty="0" smtClean="0">
                <a:solidFill>
                  <a:srgbClr val="0070C0"/>
                </a:solidFill>
              </a:rPr>
              <a:t>Of </a:t>
            </a:r>
            <a:r>
              <a:rPr lang="en-US" sz="1200" dirty="0">
                <a:solidFill>
                  <a:srgbClr val="0070C0"/>
                </a:solidFill>
              </a:rPr>
              <a:t>the three columns found in Greece, Doric columns are the simplest. They have a </a:t>
            </a:r>
            <a:r>
              <a:rPr lang="en-US" sz="1200" b="1" i="1" dirty="0">
                <a:solidFill>
                  <a:srgbClr val="0070C0"/>
                </a:solidFill>
              </a:rPr>
              <a:t>capital</a:t>
            </a:r>
            <a:r>
              <a:rPr lang="en-US" sz="1200" dirty="0">
                <a:solidFill>
                  <a:srgbClr val="0070C0"/>
                </a:solidFill>
              </a:rPr>
              <a:t> (the top, or crown) made of a circle topped by a square. The </a:t>
            </a:r>
            <a:r>
              <a:rPr lang="en-US" sz="1200" b="1" i="1" dirty="0">
                <a:solidFill>
                  <a:srgbClr val="0070C0"/>
                </a:solidFill>
              </a:rPr>
              <a:t>shaft</a:t>
            </a:r>
            <a:r>
              <a:rPr lang="en-US" sz="1200" dirty="0">
                <a:solidFill>
                  <a:srgbClr val="0070C0"/>
                </a:solidFill>
              </a:rPr>
              <a:t> (the tall part of the column) is plain and has 20 sides. There is no </a:t>
            </a:r>
            <a:r>
              <a:rPr lang="en-US" sz="1200" b="1" i="1" dirty="0">
                <a:solidFill>
                  <a:srgbClr val="0070C0"/>
                </a:solidFill>
              </a:rPr>
              <a:t>base</a:t>
            </a:r>
            <a:r>
              <a:rPr lang="en-US" sz="1200" dirty="0">
                <a:solidFill>
                  <a:srgbClr val="0070C0"/>
                </a:solidFill>
              </a:rPr>
              <a:t> in the Doric order. The Doric order is very plain, but powerful-looking in its design. </a:t>
            </a:r>
            <a:r>
              <a:rPr lang="en-US" sz="1200" dirty="0" smtClean="0">
                <a:solidFill>
                  <a:srgbClr val="0070C0"/>
                </a:solidFill>
              </a:rPr>
              <a:t>The </a:t>
            </a:r>
            <a:r>
              <a:rPr lang="en-US" sz="1200" dirty="0">
                <a:solidFill>
                  <a:srgbClr val="0070C0"/>
                </a:solidFill>
              </a:rPr>
              <a:t>area above the column, called the </a:t>
            </a:r>
            <a:r>
              <a:rPr lang="en-US" sz="1200" b="1" i="1" dirty="0">
                <a:solidFill>
                  <a:srgbClr val="0070C0"/>
                </a:solidFill>
              </a:rPr>
              <a:t>frieze</a:t>
            </a:r>
            <a:r>
              <a:rPr lang="en-US" sz="1200" dirty="0">
                <a:solidFill>
                  <a:srgbClr val="0070C0"/>
                </a:solidFill>
              </a:rPr>
              <a:t>[pronounced "freeze"], had simple patterns. Above the columns are the </a:t>
            </a:r>
            <a:r>
              <a:rPr lang="en-US" sz="1200" dirty="0" err="1">
                <a:solidFill>
                  <a:srgbClr val="0070C0"/>
                </a:solidFill>
              </a:rPr>
              <a:t>metopes</a:t>
            </a:r>
            <a:r>
              <a:rPr lang="en-US" sz="1200" dirty="0">
                <a:solidFill>
                  <a:srgbClr val="0070C0"/>
                </a:solidFill>
              </a:rPr>
              <a:t> and </a:t>
            </a:r>
            <a:r>
              <a:rPr lang="en-US" sz="1200" dirty="0" err="1">
                <a:solidFill>
                  <a:srgbClr val="0070C0"/>
                </a:solidFill>
              </a:rPr>
              <a:t>triglyphs</a:t>
            </a:r>
            <a:r>
              <a:rPr lang="en-US" sz="1200" dirty="0">
                <a:solidFill>
                  <a:srgbClr val="0070C0"/>
                </a:solidFill>
              </a:rPr>
              <a:t>. </a:t>
            </a:r>
          </a:p>
        </p:txBody>
      </p:sp>
      <p:sp>
        <p:nvSpPr>
          <p:cNvPr id="6" name="Rectangle 5"/>
          <p:cNvSpPr/>
          <p:nvPr/>
        </p:nvSpPr>
        <p:spPr>
          <a:xfrm>
            <a:off x="4549923" y="3686215"/>
            <a:ext cx="4572000" cy="1169551"/>
          </a:xfrm>
          <a:prstGeom prst="rect">
            <a:avLst/>
          </a:prstGeom>
        </p:spPr>
        <p:txBody>
          <a:bodyPr>
            <a:spAutoFit/>
          </a:bodyPr>
          <a:lstStyle/>
          <a:p>
            <a:r>
              <a:rPr lang="en-US" sz="1400" b="1" dirty="0">
                <a:solidFill>
                  <a:srgbClr val="00B050"/>
                </a:solidFill>
                <a:effectLst>
                  <a:outerShdw blurRad="38100" dist="38100" dir="2700000" algn="tl">
                    <a:srgbClr val="000000">
                      <a:alpha val="43137"/>
                    </a:srgbClr>
                  </a:outerShdw>
                </a:effectLst>
              </a:rPr>
              <a:t>Corinthian</a:t>
            </a:r>
          </a:p>
          <a:p>
            <a:r>
              <a:rPr lang="en-US" sz="1400" dirty="0" smtClean="0">
                <a:solidFill>
                  <a:srgbClr val="00B050"/>
                </a:solidFill>
              </a:rPr>
              <a:t>The </a:t>
            </a:r>
            <a:r>
              <a:rPr lang="en-US" sz="1400" dirty="0">
                <a:solidFill>
                  <a:srgbClr val="00B050"/>
                </a:solidFill>
              </a:rPr>
              <a:t>Corinthian order is the most decorative and is usually the one most modern people like best. </a:t>
            </a:r>
            <a:r>
              <a:rPr lang="en-US" sz="1400" dirty="0" smtClean="0">
                <a:solidFill>
                  <a:srgbClr val="00B050"/>
                </a:solidFill>
              </a:rPr>
              <a:t>The </a:t>
            </a:r>
            <a:r>
              <a:rPr lang="en-US" sz="1400" dirty="0">
                <a:solidFill>
                  <a:srgbClr val="00B050"/>
                </a:solidFill>
              </a:rPr>
              <a:t>Corinthian capitals have flowers and leaves below a small scroll</a:t>
            </a:r>
            <a:r>
              <a:rPr lang="en-US" sz="1400" dirty="0" smtClean="0">
                <a:solidFill>
                  <a:srgbClr val="00B050"/>
                </a:solidFill>
              </a:rPr>
              <a:t>. </a:t>
            </a:r>
            <a:endParaRPr lang="en-US" sz="1400" dirty="0">
              <a:solidFill>
                <a:srgbClr val="00B050"/>
              </a:solidFill>
            </a:endParaRPr>
          </a:p>
        </p:txBody>
      </p:sp>
    </p:spTree>
    <p:extLst>
      <p:ext uri="{BB962C8B-B14F-4D97-AF65-F5344CB8AC3E}">
        <p14:creationId xmlns:p14="http://schemas.microsoft.com/office/powerpoint/2010/main" val="40663314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s-media-cache-ak0.pinimg.com/originals/14/e4/6e/14e46eb830ce68b48ce45b23052ae2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9588" y="0"/>
            <a:ext cx="4286250" cy="31718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Ancient Greek decora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300" y="3004715"/>
            <a:ext cx="388620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img1.etsystatic.com/000/0/6132368/il_fullxfull.2699679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53096"/>
            <a:ext cx="4019588" cy="370363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SEhUUEhQVFhUVFBQVFRYXFRgYFhcUFhcXFxQUFxUYHSggGBonGxQUITEhJSksLi4uFx8zODMsNyktLisBCgoKDg0OGhAQGywkHyYsLCw0LDQvLCwsLywsLiwsLCwsLCwsLCwsLCwsNCwsLCwsLCwsLCw0LCwsLCwsLCwsLP/AABEIAR0AsQMBIgACEQEDEQH/xAAcAAAABwEBAAAAAAAAAAAAAAAAAQIDBAUGBwj/xABGEAACAQIEAwUEBgcFBwUAAAABAhEAAwQSITEFQVEGEyJhcTKBkaEHFCNCUrEzYnKCwdHwJFOSouEWNENzssLSFaPT4vH/xAAZAQADAQEBAAAAAAAAAAAAAAAAAQMEAgX/xAArEQACAwACAQIFBAMBAQAAAAAAAQIDERIhMRNhBDJBUaEiI3HwgZHxwTP/2gAMAwEAAhEDEQA/AMoqUtbdOhKWiUi2gS1TipS1WnAlIQ0Ep1UrP8c7Tiy5t20zMu5bRQYnQDU8ulUF/tRiW2cL5KoH5yaAOhC3R5QNyAOcmuXXuJ3n9q65/eMfAVFLk7maQ8OsnE2xE3LY9XUfxpo8Xw4/49r/ABiuVUdAYdRPHcL/AHyfP+VEeO4X++T5/wAq5fNCaAxHTf8A17C/3y/P+VEvaDCna8vvDD8xXM6KgMOsWcXadc63FKTlzTAzRMSecA0VvG2W9m7bPo6/zrlYuGIkx0nT4e4UmgMOvBJ2g+lJNuuS2rjL7JI9CR+VWWC7RYi1tcLDo/iHz1+Bpiw6I1umStSMIxe2jsuVmUMV6EjaidKAIZSkFaltbpp1oGR8lCnctCgNFBadC0tEpxUoOQlWnFSlqtOqKAMR2+4dBS8Bv4H9d1Pwke4VkIrrvGMB39i5b5svh/aGq/MCudXODd1bL3nCkHKFGrFumu21I6RUZKGWngQOQ99G9yZ0UTrooHwMTFADGWhlp7N5D+vSlrdA+6vvn+dICNlooqYuJifCmojY+R6+Q+FK+t6AZU0JOx1nedfKnoELLQy1M+tfqW/XKZ/Om3vT91R6A/zo0CPloZadzUeYdPn/AKUtAQFq27L8L+sYhVI8C+N/2Ry95gfGnuzmAtYgtbZLmcDMHQ6RoIZY6netx2W4GMKrzJZyNwJCgaAx5lqYPwWNxaYe3Uu5TdM4TIbJTTpU4rTLpSGQ8tCpGX+ooUxhhaK5dCjUxy33PTWnmECoqCC111ZghhEUK5ZlIIdQN2nwjWJzE7VOyfFFKq+bHbdq6yZ/DaBCkBwcwM6q6SAsrESwPlT1kBvYv2WPiIWFMh/0Qlb06EHWNRNM20zPLEOytIIkqrKWg2w05TDQW3JHxktgZ5kREcwMvs6NI0nTpUeFku9LuyqD44E1xkbLcWDKgESVZipLQSAU1B9uJkanaoPabDpewd4gAlULgxqCniI6g6ERUu1aNoZW8doLlYMZyWwGNx/FJfl4J1ExrAqPxXDNlPcsrLdtsozOoVlKBbdpNPEYl1ckkgMp2FONjjLjMU6oyjygcnzUYakusGOlJrRhnHqKkqaXSEChFCrftPwv6tdVQCAyBhOu+9PAKcikGnaQ9IYiaMGioGmBvfovX/eG6C0Pd4yfyFaq7jAxyp4jzgr9nIlGuSfCpMRoSeQrGdhLLd25JUo9xB3eYK951Bi3+wA2ZvJY1mtibZBFpWLMQGu3SCrkFSqkFRGcwD1VQBzNQtse8Ylqql80iMSBOe+wuZCpFoSMyeJiso7AxyIG+21OpcFxvDe8TFHK3E1CHZVhVZZ65TqPWpwwajYRrOggEndiBzPXeoHErGVZgMoIYq2o0Mj09a59GXnezv14N5nQqzeM5XGV4kqJIAJIUh4AYGNCPltTrLUDCoboUAhnAL2neIL6gllB2BYK3qDuKsUMgGCJ1EiD0OnqCPdXddm9PyTuq49rwNd3Qp3LQqxnIfFb3d2macsAmcpaIEyVG40qHxS73NlV8E2rWaASDmBW1bZQABAc3DB+HSbxlGyDLnnOk5PaiYP7sbxymq3tkD3Vw+KM2HGjDJq90+xuG89jp0rPb3NI2fD9Vtll2Xtk2FY7t+Q0H5VdhagdnF/s1n/lqfiJq0Va0mN+RprNMYW1PeWyWBALo8qzjvCZZRHhCOdAeTka1ZBaq+N3xZRrhbKBbvDdRmYpKjXUkMiwB51C+HKJf4eeSw4pjf0jeppmgxkk9TNCKuS8gmlhqRRUgHqs+OcT+sMjRGW0iHSNRM7HzqoBo5NAYLLUhmoiTQ5ba66/CP4/GjABRGhRUwOh/R047i4WnKhYxkBgspzEN7QbJbYR+vWz4Zhiqy2rsSzkFiCx3jNqB5aRA0Fc07A43Lce2SALgUeJmUSHRplATOVXA/a3rsHdVGMP3Gys5/tJEVkqNftAgg7HerBkpl0qxAxPClNq46EE91dVtEzE27n2bCd1EOrEjpV+h8bjw65bmh8UuozEryGZW28+e9TxK0BiL+2uGnViokMkajnKiPOrm4p79tTqg0yiJFy8Jz7k7aH3c6yy6tNvzUh0KkRQrSYiq7QJ9iSQDlIbVig8PiksCNonzgVE7fWQLNwjICUtuND3hCYhg0HbIO8XTeTVnxi2DZcGIy/eXOB5lPvRvHOKY7SMbuElSSjYVzCgZSRbtXVZjyEo0R1rNd1ZFmr4futok9kXzYOyf1SPgxH8KvFSsx9HF7PhI/BcYfEBv4mtai1qMsvIlbdZPtzfR8uHbUHx3BMaSMg/6j7h1rS8V4gthMx1J0RebtyUf1oKwTLcZy7CXYszac+m+gA2HkPOuJySRSqDb0jWOHYYadxbJmJLHqBJ8U7B29B51Nbh+FDKPq9mIJbVSRqFUTm39o/uN5TMwti5AOXnE5dI5kHUjoIH4uoqXbw14+IW31JJm3qEDALsZZozPB5uQD0yyn7/AJNqil9PwUow2H1+ww4ARSDlX22BI56jQefiX3Hat4fM/wBhYCjKFlbU6oHM6kGMyrpzYcqtmwd8we7KZiWZSuwzQFABkwgU67xvvScHw2+0EeEszEgkaAsZnwHZQsbkneImueXv+TvF9vwV9xLHjBsWNCCsW7QOUBWeTO+VwByncgEUpbGHUvnsWPC7DRbQ0SOTNzzaHbwmTtU84XEAjwMuZnJmDALNGgU7KFG87chNFh8O9zMFYZ+8ueAlSSCRk9k66Eyd/Dzpb7/kMX9RA7mwM2bD4eVd1gKgkJEEBm3bNodAOcUPq2H1zYfDyrupygAEKBljWJJad9htrpa4nht5WuZVaM4IzAAsvdjMRrqc6fe3zDXSKJMFdzMD0RpBUgnKBcXYayqkTE67aUcvf8hn9wqfquHO+HsA5iuwCz90yTsRLdY5ToYr4HDELOHticuYBgCNBmA8W4Lc/wAJOka3t3BXEaBEFVYtIy5vZuL1OiodtdRpTD4a6dlU8ztl1BzrA1Mvr55zrpB6Uvf8i4+34KC3hrKNntL3bicrByYkCZBPrp09a6bwzHLftJcX7w1HRhoy+4zWIOAc+ICViQZXxA7MOgIgxpr5CpXCMXcwjS4m0wHeAawf7xRzgbjmPStFc14M11ba1G0ZaadKft3A6hlIKsAQRqCDsQaJ0q5jMdxCPrF7UD7G2slM48V22Iy7azudt+VWEZsQ7QwGRIOaV8TXHjLuGGYa+dVyMWxF4gt/vFlZVgsLbLuQ0+0p7uCB16VYcLsRcvN4dXC6Ek+BEXxg6AyG25Gsj7u/vsbvFBNy0KeyUdaTFpHuLoSNwCR6jUfOq6zbFy1YFwa5hbm6xzEst61mzDRmIy6HQz1irnLVPwhSlsqu9q+WHdDvH9u05GVjoxW40gbZjWb4ldJmr4V+UU/0V3SDftNuO7aPPxBv+2tnxTidvDrmc6n2UHtMegH8eVYTA3GwuNxJsr3jO922i6gEZ8wdjyVSCPONOtX9nAx9tfbvLv3mOyyfZRdgBO1VlcoxTOVS5Tf2Id23dusL16JYEIg2RDuq+cbtT2GtqAJ33PSOkjnVni8OpUOwIDcydfKQKi4awi66t+oQY953POsUrHLs31wUViAZzhrYCplZWzGZbdDtv7Q/ep2xjVIOrZlLIdZkgnbXQHQ1KxfDmdUIOUOBAGwPko10OWov1TNOkaK2XnPsupI5goZqWpo7T7Du3WYjM3tcw06Hr/Len7eIaJaIywSxP5/d2GtOYvCi2oNx0VeoEKJHUDWNNB61y3tZxo3bpZWfukhbSsMoNwatcyHpOk/q+dd11+o8RxZaoLTb8VxTXgyW7id0hgw3iuv+EKJJAOgnf4RVY/hhshS8eIHUT4GEeGSfEYOug2571gcLhr4y3ra3PaGW4oJ8cwBmHMkxB3mu1IhCo721JjLPtQwAzFT93cajeBV5/tYl4JVt27vQXAWdrKd8ZbWM0zkA8Oafz3iKcfBZ5ghT+HYDTqfTan7V3xDMNxoVMHyJJ/rWjuFxvqdfh6jesbfemlJrorLeCbmRHkfhvTXFkP1dyujn7NeUK2jP7lLGfKrHDuGfxA+4T8qLFYK3fulSYS2FZjmgFyQyqfQBSB+2DXUX3rOZvrCFaw8qNIyjLA6CNKgYnE21fumuIGnRCYI589KuSmWRIIBBDATtz39Kzvavg/et31pAXCjvEgEONfEs6ZtNjv8AnStpvsU9zonYLFNhSSgL2CZa2Patk6lrY+ZXnyrU2MYly33iMGQgsCOg39DWJ7O4hXWLbEgT4H9q31Abmu+mkUL1u5azvZaFuBhetDVHB3uIPuv1I3861124+MjHbQpLlERwlQ7KxCFmbEXRObOAFFoFY0gs5Bn4dL3s22e276HNduGQuXd2OoG51351XcEOwViUW0gEAEZmuNcueEagzbjXcRFXfZ+2RYtzmnKpOcQ85Row6jb3Uq+7GO/9NSRMyUKeihWowDIFUuIvpaGJzNBYALCZYLhgfGNWPhBnltV6orm3bfGH6zcQbIqsYJMsR9mCDtBctp0NSuhySReifFsveFkXFa9nzvzymWEbKQPvRHyq3xduUJYgQoBMadT1gSDr5Vmfo8ITD3ANCbhYegUDn6GrA3WYnxNE8zvvWGxPm19j0qu4pll9ZDWwq65QPEYnrpUe68SxYADUsTt5yaFx7dsA3JULvqMzEwMgExO/x8qyPEOKPdudFVvCkmARMTG58+opV18n0dTsUP5L272oAb7EBmA0dyY05Bd4mN43qMvH8Q8+ICcxCpA10JBYag+EHQjYnqao3vqpJcgSdfKdNT97X38zU3D3R3gT70yRMkAAwTtAOomfzrR6cV9DK5t+SuwfHbl+4ZtNv4/H7Px22j/8pvFYq1iFZcr5Vgd7llQ0aHTXWPf8K1WB4Hb7s3bZzG7fKMrCArxAO23M6xr61L7Odk7eGuM8m4nhhIgLcXNLmd40j1J5Ch2wWsUYTfTIn0WcHe2b732KJbZUKMTla5GfMUO5AyEGPvVsbZzuBazKMsayCwJ3MA8qdKAqRHNTquug/wBBv0FNYRHWSD1gyQZ8439/nWKyznJyZqrgoIoe2t0pktodCAzdSDoFI6Dn6iapOG4w2GUg5d5EwGH3lI6ecaVo+0HCxet+AZbo5z7QH3D0nQTvXMcLhM15x42skEA3JBLACSJgjWddNNOdaqFGUMM9rnGR0e12msAksDvsrKS0A6axSuG8fsop7wXUZ2LOY08Z2EGY2jeuf8L4OqXyfu5ZAnUAzI+Rg1JxnGLU5bjPrMMQCBBnWNZ1md9d66dEPCOfWl5kdXVEuoDZZWTn15gSYkHfcctaqwD7LSACY028zHLX51jeF497JW7ackkGIYFHjXK0DzPv51rrGOF8F0PMaTsZ1U+evwrNOpw/g01Wcio4hwZT3uXTv0KPyi4AclyD6sDz1HnWB7O8TfC38lxsqBmW4rSQrCdQBMNIiR766tjArCU3jNEayJyj41lvpA4BbuDv7cC5pmjZxO58wDv5RVqbV8svqTvrfzR8oj4LiaW7jpmU271t2tOIgOEYqrcwBm231rovCrQWxbAiAixBJERpBOp9a4Rg1OS4o9pYugdDbaD/AJWb/CK7l2XxPfYOxcJktbEkmTIJBk9dK2QhktMVtjlHGTctCl5aFVM5HArk/aa6GxWIaQJvhD0AsoqEn33PlXWwK5HxPDBvrTD21xOKIPKM/iBHPRfkKU+jurtll2S8Adc3hySfI6LI6c/jV9ibq211Mc2k6SdgPQVmex5zYh9ZQiIJBEZjPxMVM7RPncLJk28+nViV+cH41hnHbMPSrllekbi2MfEXMxmOQmImNSBuT/Kod5AgyqZfmd9PLnMz+dGL0LMbTr6jaOXPlzpvA2A/iLSDuAB02J5cx13252SxEZPWRrrnKRq2UcgGIkgGB8NPKrDsph3N5w+/gAbSS0kMZ33j4CtDc4Kfqd3IuVyma2Y2ghgfMmI15etQPo+xVs37ua6odu77pCQdVzSV1IPWN9q4lYnCTX0OeDU479TY4FLdtjaAldLtsnRswH2tvNzPsnfYt0qThWYTJlTJiZY6a7T/ADqHiLWmaYIbMHEyp57bxvHOBT2DvmZIgiVccww3Pn6+/nWB99m9Rzomd+YaJOuvOYke/wD1pKBisZSvqDJHWDuf5067ID4RuCQIGUk6nkfPbrTdy85kgwPa3Hsz5eccp1rgej9pQVAM5tx18pIn+Huqo43wxWwzFEUMpzbQZJl9R1zH41Pe4RrJaDpryIgelQsVi2Ze7GjXTlJAMhB7ZHWF09WFdQ1PUcyXRzjtFwa4ot4xHUBmVURjlaV0SOoYKSR51TYm4l5yGUodwAdpGuWd10Gm9az6Sb83bFvUWrKG4V2EzlRR5+CB6mq3D9jLt/ArfUfayzhNps/dA89yPIivSrsSgnJ+Tz7IPm1FFJw7GdyQNQjMUcEyQw5/Pl08q1fDeJjDsFGzyr8xlJJS4DrqJGmm5rBO59hifeIIPKfy9DWiwV0m3GuZY9crCVB9NR7qpZBNdipm0zoiXNAZ0nKT16ctv6561PFrh7hxp+jKjyMAA/E01wbGlh3bA6LAM7gGAN9wYHvqB2xcrhyv4ig5cvHr/grHGGTw9Cc/0ORlOGWj36q33lZD+/bYfmK6j9FOIz8PC/3d24nuMP8A9xrB8BwPeXFugwqd2wG/iJ8Qn3/Gtp9EI/s2IHTEn/oX+Vb4vZM8qyORRtstCl0KoRIiVzd7UX8YnW/c/wDcAY/Jq6Ugrn/HVFvHXpMBu5uTyAKZCfjbNcW/KVoeTMx2RY/WCsam267iJHiBPw28qseNmL9zKdggI8soOnv1mqjg2Jy41DsO+K+64WT5F6kYvHG/iHyWyGUlG1zZgGygxoZPTXl61Fp899jVGa4Z7jGKUukKY0Zz6JBO3mV+NU1m865TLqpYSRmAInXbfQ1c4s/ZtEFsqq3KAZZ9TpqCvPpVYuUrqVBIg6pp7529J2HSqRIWeTRcO7bX8OyK5N5CdVMZwNMpRgPkZGmh50vivZRLw7/AuCJhrRgMjAAkADUHnHzNZS0cmY2yshdIzFpJA3Kgczt5b1uvozGa5eEiLaIg0GpYsWM/ux7hUbUq05x6/wDTupuxqEv+A7M9qrmHYWeIK4UEReiWQxoH3kee/ry1jWwALqsCrBZhgRkP6O4pGhAHhP7M8qlcS4Sl1At22lzTYifcCNR7jWRx3ALmHGbBXbijXNZb7RQCZJCtuumu59eWTYTfXT/BtSnD3X5NZZv6qd8sQNhMzHpvUu/eFwZsyjKsBNdSOny/oVR9nb3eKFY5WAgidCNJiddD11iNyDUviWP+rWWYpnLHKq7EtGaCx0VREk+XXSpOH6s+pVyWciTcBbSQJAZidFyxuZ951rC9qO1rJcbuDBYZQ0S2QHQqDooaJmJ1gdRJwi4rGqpvMEtuzZLKAhWUaLcMkkgnbNpCswGk1p+G9mLFpjc7sF51ZvE0+ROg25RVVwq+bt/YjNzs+XpHP+DcGzE4viT5LUg5XJz3Cuyxq0babnpzrV3fpCsI0W0dh4dYVVAMCYJnKAelZXt6n9rZUAEoj+RkBXBHmFU9fCI3FZRsUWMJppvOsAdTsI/j1rUqlalKX+jJK11Nxj/013GcVbDOMqyWJCsVPOQNeQ/hVNwu+3eFWOaQVmOYhh/Go10KmXP+qZ3OkSOoIPx99LKm3jfFzuEg9Veduo1qyjiw59TXvuaLg75bwG4YlTzjNqI94FJ7eGciHaS3wgCPcTSuH2pup+rLSAdIBnfzIFRO09zNcE/dUBRpJ3JjppGtSS/cTNMv/k0WfZjD5LEn7zkj9lWgfIfOtP8ARFb/ALHef8eJcj0CpWdw1wJhl6i3mPqVn+NbL6LsPk4Zand2uP8AFyB8lFUp7bZn+I6jFGioqVloVoMhESsV29w8X7Lxpctvab90hlHwuXPhW3tiqHt1hc2Fzga2XW5+7qlz/I7H3VzJajqDySZx7BP3VzKd7dwHXmAZP5T76dL5cZeU7NduA6xIzHT0M092pwpDC4n/ABBlaPxcviB8qj9ofs8Y5/WVvWQCdPWamu/9Fn+n/DLfs6ne4m6p53FDemoaOmin4U/2sw2Ew+WLU3XlsoaFUfiMg8+XrVf2T4olm5fuGS0Zre+rSw18oY/lvS8LwDFY+4b1zwKxHifcKdsqbkeegqUup63iRWL2GJa2UhuAo7KIIKCAAAAZ6e75VsfoomcTAERanXn9pAA586n4rsrYs4a8ltSzm00u8Ziy+MZY9lZA0HvmmPouEWbxH3rijzOVCVH+c1xbap1Sz2OqqpQtjpv8HrJJiR1jXl6Cs72z4u2GtLctZAzXcv2ikqFysSPyqyIgAA676fMisn9Kdz7KwI++3yX/AFrHTFOxJmy5tQbRnLfaq+Gzj6vmMToRJGxMkaxI9Calt2zxDsgZMKwBJCxcKkmPah9dttqxzipvC7cS7bCflqT8NPfXpuqHnDzPVn407B2X4icSz3LmQMGUQgICgqNNSYEfDM3WtFaQjMSf6EzNYX6KrjNaxDzqbw+aj/StriLi6gGSdJ85PX0PwNeVfHJtI9Gp8oJnK/pEUfW23EBGOSDoF0MTMA5tazFm/aUyZJndRGnMZdvOtN2/wrfXrQUmWRACN5DsJmrftF9HltjOGJttGqNLISBqQRJT01HpXoQtjCEU/qjFZVKU5NGWscAOJt96lxO7TSIIYbCCCTrtTnEMObNqyWIf7VRbLe0AvtZSOUwNZqOtjFcPYm4jd05AeNbVxQdPGuk6eRqf22x1u6cN3cKFz5htlJZdD6RXWtyX1RzkVFvwyp43jHRwEd10zGGI3O2h8qYx7krnZizlLRYsZMFWG/8AhqLxPEZ7jHlML6DatDd4cGxPcbd2LYueQQAgeutU6Rz3NsmX2ZcEWbQtb0HkRlA+fzrr/Z3B9zg8PbO62bYP7RUFvmTXLsdhe/u4ewBpdv27cchbUyY9wrs2IFFXjQ+If6kiNQpNCqmcjW6O/YW4jI4lXVlYdVYQfkaRbNPrTBHH7N0I5sXGAu2rmQzpLIdHAO4MA6HnVR21w5zpcA0ZIOmxU8/j8q0H0wcHyX0xCjw3Rlf/AJiDQn1WP8BrC4fHXLfsXGWOQYx8NqjwyWo0epyjjBwpGa4Aglt1G+Yp4wsc5yxFddwWIWMyao4kNOpRto89wda5fY7RXlMkWnIMgvbWQfJgAfnU7CdrmSfsLYkz4CyiSZJglhJ61K6uUytFsazpZXPsCSd/d5bDf8qzHYxksvew5YZxdJVToWyyjBR96ClVtrt/yayeW1xdpk6ZN6qeIcSwt64bjDEKTrCm3APVQdpOvqTUYUyScWXnfFtSi/B1NWK7/wClZP6SAClgHSWvHrrlWB8aRw3tpZQKrvdcKAPHaUkx1YPr661F7TcdwuNFsG5cthCx0s5vaC/riPZ+dc11yjNNo6ttjKDSMQlosQBuTAqZjbwCC2vvI6A/mTJPotWuDs4FZP1q9mykD+zbTzHj3qM+DwXLE3vfhh/8lbea9/8ATMHD+6jYfRdiMuHugb97PuCrOvlp8RW5IGQmSTMxM6zv8a5p2d7RYXB22RWvPmcOD3SiGy5Tp3moI0PrTvEu2tu6Coa+ituEt21Yr+HObhIHpFYbKZTm2jbXbGEEmS+KX7V/iFnUk24WVAy94CWKltiQI0Hn0rahidB4jkAPu5/kK5dhePYSy63LWGfOoIBNwLuIJI8QmCRtzqePpJuKISyBtvcnUdYUV1OmTxJeBRuitbfk1nFeIEI7vAVFMKR7TRpbjqTpHmBXJ+L4V7L905lwELj8LEZsmm5GcyetWmK7ZX3bMVtAzI8LNB5EBmIB0FQrvaTEsSe9KzvkVU+agGrU1ygRusjYFwXhNxr1otbdbedWZyhC5AZJkiOVbDifGsMr5iwJjKcurkDqVnnO/lWAxGKe5+kd3/aYt+dNqtUlDk9ZxCfBYjqv0Y/2vHG9li3hbbFZ37y74QT55Q/wrqOINZj6KeEfV+Hq5HjxB70/s7Wx/hE/vVpMQarFYjPNtvRiaOm6FdHJEQ08rVGU04ppiIXa/g/1zCXLQ9uM9v8A5i6qPfqv71efWWN9DzHn0r0wjVxv6UOBdxie9URbxEtpsLo/SL75De89K5Z3F/QxNClRRVyUwIClBaAFHQAsLQIpIoGkMBFFQo4oEFQmhFHFABUKOKKKACoqVRUwABVv2Y4QcXirVgffcBj0Qauf8INVSiuv/QtwLIlzGONXm1a/ZB+0YepAH7ppeRN4jpbAKAqiFUBVHQAQB8BUG81SLz1ButVCYmaFM5qFAiLaenlNQrL1IVqBExGqt7VcGGMwz2dM3tWz0uL7OvIHUHyY1MVqeR6APN922VJDAggkEEQQRoQR1mkV0H6VeAd3dGKtjwXTFyPu3QNG/eA+IPWufkVx4Lp6ghR0VHNIAUKKhQAqjohRgUAFQoUKABQoUKACNAChS1FAE3gnDHxN+3Zt+1cYKPIbsx8gAT7q9I4XCpYtW7NsQltFRfQDc+Z399c/+h/s93dtsZcHiuApZnlbnxv7yIHkvnXQLr13FdE5MbuPUS69LuPUV2pnIeahTWehQBXoafR6hI1Oq1ICxVqcRqhI9PI9MQ9xDBpiLT2bolHWD1HRh5gwR6VwbjnCXwt57NzdToY0ZT7LjyI/iOVd5R6oO3PZz67ZzIPt7QJT9ddzbP5jz9TSktOoPDihoqcuIQYIgjQg7g8wRTZrgsCjFJNCaYhVKpuaOaQxVFNFNJmgQuaKaTQFMBwVf9j+AtjcSloSF9q434bYjMfXYDzIqjsISQAJJMADUknYAV3nsL2dGBw/iA765DXT0/Db9BPxJoS1ik8RolVURUQBURQqqNgqiAB7hTDvR3HqO71QiJuPUa42lKuPUW49IYWajpnNRUgIK4hetLGJXrVfFAikBbpil6inUxS/iFUYFKijR4Xy41PxCj/9Ysr7V1B6mKoctQeJcOFxY50aCSK7t9w3D3j9Yw122bhIF22GEsTtcXz6j39Z5/etlTDAg9CIq04rhLlliDMcjypWE4rICXQGH6wkeR8qTLJLPJS0K0x4fhnEwyaFvCentaGRpzA6ih/swhJAvHaRKzp1MH1rnkh+nL6GaoTWkPZMwCt5SGiPCdZEjn0oh2V1IN9dN/B/9vKjnEfpz+xnJoq0X+zK+H7ac0QAmuozfi6Uu1wOxuXf28gEgZm2Ow5a/A0c0L05GapdtCxhQSegE1rGwGFWciZokZmYkeH9I8HkNvXTnULGcVC+C0qr6cj06SOfmfLUUtD088s1P0acBRG+s4hkBU/ZW2ZZzbG4wnSNh568hXSrmPQ/fX/EK492b4QT43nXWthbtQKonhGa7NW2LX8S/EU0+KX8S/EVmstJYUac4X1zEr+IfGo1y+vUfGqiKSRS0C0+sDqPjQqpy0KAHaBpVJNABijAoxR0gABSiKAFV3GuKrh0B3dpCL1I3PpqPjQNdjPHzZCRd1LaKo3J8ug86q+GcJwtpe8v5TzgmR6RzqgxeIdnz3Cc3PbQnxAROggioGLxLP7RmjSmdE+xhbpAuWYYFswQboRMCOYglSOnuorfETaZMwI7skZTIPdPuhncqQI61AwOMe00oxE7xGvuOhq8t8fLABxacRs8qfPcFfnXLKRz74QLnFGVAvO1iAw1OqeMgT039xFO47ihJxRH3iltfdmBj3BqkribB9rDIRoTluoRpt7LSPSl58Pqfq8SQ3tGJ1g6t5ml/g6x/cg3eIsG8MfZ21sW/wBuBnfXpl/KmlxJ0FvMQq5UgSQD+kux+ImQPU1ObF2QfDZtCJ9p1576ST8qZucdYAhClsafo1LN5iWhYoX8Cf8AIxiMJdCZ3+xWBlBPiIUeBFXfz9TPSNkOG4G8i3LChSAIA5eTKTNc9xOJNwySxPVjmPu5AeQp3BYlrZlSRXaZN9+DqHD76mUjKy8uRH4lPMflUoisCvE7hAZXhsyqpI+8xj2p0899K1vCeLC8Sh0uKAWX5Ej3/nTJuJOojTjCkkUjkQaQ1OMKbNMBNChR0ALohSooRQAdLApIowaQCwK5/wBu77DEp0W2CPeWn8q6BWZ7a8Ga8ouWxLoCCo3ZN9PMHl5mgcX2ZXFYgt9qmqsF71PwuAATH4TEhupI9WL9hSJtuCIBIPhYdRB3jqKhW3g04SDy+Gny2pFREUUUpvKlF/Ie4R8hFIBorRZKco6AGwtHlpVCgAJbJ2BPWB+dTytq2sMC9widGhU2IGg1beRrsKg5jESY3jlPWOtJo0CfZxINxXcQiQVQayVghRPUgSek84FTuzOLZ8ejfjLz+zkbT5D4VR32EmCW82EE6ayJPPzrZ9heCsp+sXBErFsHeDu/lpoPU10hS8GxIpthThNINMkNmkGlGkGgAqFChQA7Qil5aGWkAQWjijAo8tAwgKDUcUcUAUXFuzVnEEt7Dn7y8z+sux/Osvj+yOIt+wBcEn2TrHKVP8JrokUIoGmzkOJwz2/bRl9QRTM12NtRB1HQ1Cu8Fw7b2LXuQL81ilh1yOUzRj+v6mulv2VwpP6L4O//AJULfZXCja38WY/maMHyOZzQmumDsphN+6/zv/5VKtcBwy7WLfvUN/1TRguSOWWrbOYVSx6KCT8BVvguyuJubp3Y63Dl/wAurfKul27YUQoCjoAAPgKI08FzM/wfslZskM/2r8swhAfJOZ9Z91aA0QFHFM5BRGlUVAhs0hhT8U2RQA1R0dCg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4623965"/>
            <a:ext cx="2128847" cy="2128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descr="http://www.veniceclayartists.com/wp-content/uploads/2010/03/800px-Cup_birds_Staatliche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9588" y="4761475"/>
            <a:ext cx="2743200" cy="1853826"/>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575" y="160338"/>
            <a:ext cx="3730625" cy="2592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8724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Resources</a:t>
            </a:r>
            <a:endParaRPr lang="en-US" dirty="0"/>
          </a:p>
        </p:txBody>
      </p:sp>
      <p:sp>
        <p:nvSpPr>
          <p:cNvPr id="3" name="Content Placeholder 2"/>
          <p:cNvSpPr>
            <a:spLocks noGrp="1"/>
          </p:cNvSpPr>
          <p:nvPr>
            <p:ph sz="quarter" idx="13"/>
          </p:nvPr>
        </p:nvSpPr>
        <p:spPr/>
        <p:txBody>
          <a:bodyPr/>
          <a:lstStyle/>
          <a:p>
            <a:r>
              <a:rPr lang="en-US" dirty="0">
                <a:hlinkClick r:id="rId2"/>
              </a:rPr>
              <a:t>https://</a:t>
            </a:r>
            <a:r>
              <a:rPr lang="en-US" dirty="0" smtClean="0">
                <a:hlinkClick r:id="rId2"/>
              </a:rPr>
              <a:t>www.youtube.com/watch?v=5FVpL4ma8nQ</a:t>
            </a:r>
            <a:endParaRPr lang="en-US" dirty="0" smtClean="0"/>
          </a:p>
          <a:p>
            <a:endParaRPr lang="en-US" dirty="0"/>
          </a:p>
          <a:p>
            <a:r>
              <a:rPr lang="en-US" dirty="0"/>
              <a:t>http://www.typegreek.com/</a:t>
            </a:r>
          </a:p>
        </p:txBody>
      </p:sp>
    </p:spTree>
    <p:extLst>
      <p:ext uri="{BB962C8B-B14F-4D97-AF65-F5344CB8AC3E}">
        <p14:creationId xmlns:p14="http://schemas.microsoft.com/office/powerpoint/2010/main" val="2375806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7" name="Content Placeholder 6"/>
          <p:cNvSpPr>
            <a:spLocks noGrp="1"/>
          </p:cNvSpPr>
          <p:nvPr>
            <p:ph sz="half" idx="2"/>
          </p:nvPr>
        </p:nvSpPr>
        <p:spPr/>
        <p:txBody>
          <a:bodyPr/>
          <a:lstStyle/>
          <a:p>
            <a:endParaRPr lang="en-US"/>
          </a:p>
        </p:txBody>
      </p:sp>
      <p:sp>
        <p:nvSpPr>
          <p:cNvPr id="8" name="Text Placeholder 7"/>
          <p:cNvSpPr>
            <a:spLocks noGrp="1"/>
          </p:cNvSpPr>
          <p:nvPr>
            <p:ph type="body" sz="quarter" idx="3"/>
          </p:nvPr>
        </p:nvSpPr>
        <p:spPr/>
        <p:txBody>
          <a:bodyPr/>
          <a:lstStyle/>
          <a:p>
            <a:endParaRPr lang="en-US"/>
          </a:p>
        </p:txBody>
      </p:sp>
      <p:sp>
        <p:nvSpPr>
          <p:cNvPr id="9" name="Content Placeholder 8"/>
          <p:cNvSpPr>
            <a:spLocks noGrp="1"/>
          </p:cNvSpPr>
          <p:nvPr>
            <p:ph sz="quarter" idx="4"/>
          </p:nvPr>
        </p:nvSpPr>
        <p:spPr/>
        <p:txBody>
          <a:bodyPr/>
          <a:lstStyle/>
          <a:p>
            <a:endParaRPr lang="en-US"/>
          </a:p>
        </p:txBody>
      </p:sp>
      <p:sp>
        <p:nvSpPr>
          <p:cNvPr id="5" name="Title 4"/>
          <p:cNvSpPr>
            <a:spLocks noGrp="1"/>
          </p:cNvSpPr>
          <p:nvPr>
            <p:ph type="title"/>
          </p:nvPr>
        </p:nvSpPr>
        <p:spPr>
          <a:xfrm>
            <a:off x="2286000" y="5105400"/>
            <a:ext cx="6512511" cy="1143000"/>
          </a:xfrm>
        </p:spPr>
        <p:txBody>
          <a:bodyPr/>
          <a:lstStyle/>
          <a:p>
            <a:r>
              <a:rPr lang="en-US" dirty="0" smtClean="0"/>
              <a:t>Early Greeks and the Rise of City-States</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25637"/>
            <a:ext cx="8915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6650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066800" y="0"/>
            <a:ext cx="3346704" cy="639762"/>
          </a:xfrm>
        </p:spPr>
        <p:txBody>
          <a:bodyPr/>
          <a:lstStyle/>
          <a:p>
            <a:r>
              <a:rPr lang="en-US" u="sng" dirty="0" smtClean="0">
                <a:solidFill>
                  <a:srgbClr val="FF0000"/>
                </a:solidFill>
                <a:effectLst>
                  <a:outerShdw blurRad="38100" dist="38100" dir="2700000" algn="tl">
                    <a:srgbClr val="000000">
                      <a:alpha val="43137"/>
                    </a:srgbClr>
                  </a:outerShdw>
                </a:effectLst>
              </a:rPr>
              <a:t>The Minoans</a:t>
            </a:r>
            <a:endParaRPr lang="en-US" u="sng"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sz="half" idx="2"/>
          </p:nvPr>
        </p:nvSpPr>
        <p:spPr>
          <a:xfrm>
            <a:off x="1156447" y="838200"/>
            <a:ext cx="3346704" cy="4571999"/>
          </a:xfrm>
        </p:spPr>
        <p:txBody>
          <a:bodyPr>
            <a:normAutofit/>
          </a:bodyPr>
          <a:lstStyle/>
          <a:p>
            <a:r>
              <a:rPr lang="en-US" dirty="0" smtClean="0"/>
              <a:t>First civilization of Aegean World 6000 B.C.-1400 B.C.</a:t>
            </a:r>
          </a:p>
          <a:p>
            <a:r>
              <a:rPr lang="en-US" dirty="0" smtClean="0"/>
              <a:t>Island of Crete</a:t>
            </a:r>
          </a:p>
          <a:p>
            <a:r>
              <a:rPr lang="en-US" dirty="0" smtClean="0"/>
              <a:t>Ruled by King Minos</a:t>
            </a:r>
          </a:p>
          <a:p>
            <a:r>
              <a:rPr lang="en-US" dirty="0" smtClean="0"/>
              <a:t>Sailors and Traders</a:t>
            </a:r>
            <a:endParaRPr lang="en-US" dirty="0"/>
          </a:p>
          <a:p>
            <a:r>
              <a:rPr lang="en-US" dirty="0" smtClean="0"/>
              <a:t>Invented early form of writing called </a:t>
            </a:r>
            <a:r>
              <a:rPr lang="en-US" dirty="0" smtClean="0">
                <a:solidFill>
                  <a:srgbClr val="FF0000"/>
                </a:solidFill>
              </a:rPr>
              <a:t>linear B writing</a:t>
            </a:r>
          </a:p>
          <a:p>
            <a:r>
              <a:rPr lang="en-US" dirty="0" smtClean="0"/>
              <a:t>Destroyed by a volcano, tidal wave</a:t>
            </a:r>
          </a:p>
          <a:p>
            <a:r>
              <a:rPr lang="en-US" dirty="0" smtClean="0"/>
              <a:t>Conquered by </a:t>
            </a:r>
            <a:r>
              <a:rPr lang="en-US" dirty="0" err="1" smtClean="0"/>
              <a:t>Mycenaeans</a:t>
            </a:r>
            <a:endParaRPr lang="en-US" dirty="0"/>
          </a:p>
        </p:txBody>
      </p:sp>
      <p:sp>
        <p:nvSpPr>
          <p:cNvPr id="4" name="Text Placeholder 3"/>
          <p:cNvSpPr>
            <a:spLocks noGrp="1"/>
          </p:cNvSpPr>
          <p:nvPr>
            <p:ph type="body" sz="quarter" idx="3"/>
          </p:nvPr>
        </p:nvSpPr>
        <p:spPr>
          <a:xfrm>
            <a:off x="4648200" y="0"/>
            <a:ext cx="3346704" cy="639762"/>
          </a:xfrm>
        </p:spPr>
        <p:txBody>
          <a:bodyPr/>
          <a:lstStyle/>
          <a:p>
            <a:r>
              <a:rPr lang="en-US" u="sng" dirty="0" smtClean="0">
                <a:solidFill>
                  <a:srgbClr val="FF0000"/>
                </a:solidFill>
                <a:effectLst>
                  <a:outerShdw blurRad="38100" dist="38100" dir="2700000" algn="tl">
                    <a:srgbClr val="000000">
                      <a:alpha val="43137"/>
                    </a:srgbClr>
                  </a:outerShdw>
                </a:effectLst>
              </a:rPr>
              <a:t>The Mycenaeans</a:t>
            </a:r>
            <a:endParaRPr lang="en-US" u="sng" dirty="0">
              <a:solidFill>
                <a:srgbClr val="FF0000"/>
              </a:solidFill>
              <a:effectLst>
                <a:outerShdw blurRad="38100" dist="38100" dir="2700000" algn="tl">
                  <a:srgbClr val="000000">
                    <a:alpha val="43137"/>
                  </a:srgbClr>
                </a:outerShdw>
              </a:effectLst>
            </a:endParaRPr>
          </a:p>
        </p:txBody>
      </p:sp>
      <p:sp>
        <p:nvSpPr>
          <p:cNvPr id="5" name="Content Placeholder 4"/>
          <p:cNvSpPr>
            <a:spLocks noGrp="1"/>
          </p:cNvSpPr>
          <p:nvPr>
            <p:ph sz="quarter" idx="4"/>
          </p:nvPr>
        </p:nvSpPr>
        <p:spPr>
          <a:xfrm>
            <a:off x="4645025" y="762000"/>
            <a:ext cx="3346704" cy="3810000"/>
          </a:xfrm>
        </p:spPr>
        <p:txBody>
          <a:bodyPr>
            <a:normAutofit/>
          </a:bodyPr>
          <a:lstStyle/>
          <a:p>
            <a:r>
              <a:rPr lang="en-US" dirty="0" smtClean="0"/>
              <a:t>1600 B.C.-1200 B.C.</a:t>
            </a:r>
          </a:p>
          <a:p>
            <a:r>
              <a:rPr lang="en-US" dirty="0" smtClean="0"/>
              <a:t>Controlled mainland of Greece</a:t>
            </a:r>
          </a:p>
          <a:p>
            <a:r>
              <a:rPr lang="en-US" dirty="0" smtClean="0"/>
              <a:t>Ruled by King Agamemnon</a:t>
            </a:r>
          </a:p>
          <a:p>
            <a:r>
              <a:rPr lang="en-US" dirty="0" smtClean="0"/>
              <a:t>Warring people, built fort-like cities</a:t>
            </a:r>
          </a:p>
          <a:p>
            <a:r>
              <a:rPr lang="en-US" dirty="0" smtClean="0"/>
              <a:t>Kept records in linear B</a:t>
            </a:r>
          </a:p>
          <a:p>
            <a:r>
              <a:rPr lang="en-US" dirty="0" smtClean="0"/>
              <a:t>Fell to foreign invaders 1200 B.C.</a:t>
            </a:r>
          </a:p>
          <a:p>
            <a:endParaRPr lang="en-US" dirty="0" smtClean="0"/>
          </a:p>
          <a:p>
            <a:endParaRPr lang="en-US" dirty="0" smtClean="0"/>
          </a:p>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4495800"/>
            <a:ext cx="4581525"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821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circle(in)">
                                      <p:cBhvr>
                                        <p:cTn id="29" dur="20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barn(inVertical)">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barn(inVertical)">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5">
                                            <p:txEl>
                                              <p:pRg st="0" end="0"/>
                                            </p:txEl>
                                          </p:spTgt>
                                        </p:tgtEl>
                                        <p:attrNameLst>
                                          <p:attrName>style.visibility</p:attrName>
                                        </p:attrNameLst>
                                      </p:cBhvr>
                                      <p:to>
                                        <p:strVal val="visible"/>
                                      </p:to>
                                    </p:set>
                                    <p:animEffect transition="in" filter="fade">
                                      <p:cBhvr>
                                        <p:cTn id="44" dur="1000"/>
                                        <p:tgtEl>
                                          <p:spTgt spid="5">
                                            <p:txEl>
                                              <p:pRg st="0" end="0"/>
                                            </p:txEl>
                                          </p:spTgt>
                                        </p:tgtEl>
                                      </p:cBhvr>
                                    </p:animEffect>
                                    <p:anim calcmode="lin" valueType="num">
                                      <p:cBhvr>
                                        <p:cTn id="4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5">
                                            <p:txEl>
                                              <p:pRg st="1" end="1"/>
                                            </p:txEl>
                                          </p:spTgt>
                                        </p:tgtEl>
                                        <p:attrNameLst>
                                          <p:attrName>style.visibility</p:attrName>
                                        </p:attrNameLst>
                                      </p:cBhvr>
                                      <p:to>
                                        <p:strVal val="visible"/>
                                      </p:to>
                                    </p:set>
                                    <p:animEffect transition="in" filter="wipe(down)">
                                      <p:cBhvr>
                                        <p:cTn id="51" dur="500"/>
                                        <p:tgtEl>
                                          <p:spTgt spid="5">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5">
                                            <p:txEl>
                                              <p:pRg st="2" end="2"/>
                                            </p:txEl>
                                          </p:spTgt>
                                        </p:tgtEl>
                                        <p:attrNameLst>
                                          <p:attrName>style.visibility</p:attrName>
                                        </p:attrNameLst>
                                      </p:cBhvr>
                                      <p:to>
                                        <p:strVal val="visible"/>
                                      </p:to>
                                    </p:set>
                                    <p:anim calcmode="lin" valueType="num">
                                      <p:cBhvr additive="base">
                                        <p:cTn id="56"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5">
                                            <p:txEl>
                                              <p:pRg st="3" end="3"/>
                                            </p:txEl>
                                          </p:spTgt>
                                        </p:tgtEl>
                                        <p:attrNameLst>
                                          <p:attrName>style.visibility</p:attrName>
                                        </p:attrNameLst>
                                      </p:cBhvr>
                                      <p:to>
                                        <p:strVal val="visible"/>
                                      </p:to>
                                    </p:set>
                                    <p:anim calcmode="lin" valueType="num">
                                      <p:cBhvr additive="base">
                                        <p:cTn id="6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nodeType="clickEffect">
                                  <p:stCondLst>
                                    <p:cond delay="0"/>
                                  </p:stCondLst>
                                  <p:childTnLst>
                                    <p:set>
                                      <p:cBhvr>
                                        <p:cTn id="67" dur="1" fill="hold">
                                          <p:stCondLst>
                                            <p:cond delay="0"/>
                                          </p:stCondLst>
                                        </p:cTn>
                                        <p:tgtEl>
                                          <p:spTgt spid="5">
                                            <p:txEl>
                                              <p:pRg st="4" end="4"/>
                                            </p:txEl>
                                          </p:spTgt>
                                        </p:tgtEl>
                                        <p:attrNameLst>
                                          <p:attrName>style.visibility</p:attrName>
                                        </p:attrNameLst>
                                      </p:cBhvr>
                                      <p:to>
                                        <p:strVal val="visible"/>
                                      </p:to>
                                    </p:set>
                                    <p:animEffect transition="in" filter="circle(in)">
                                      <p:cBhvr>
                                        <p:cTn id="68" dur="2000"/>
                                        <p:tgtEl>
                                          <p:spTgt spid="5">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nodeType="clickEffect">
                                  <p:stCondLst>
                                    <p:cond delay="0"/>
                                  </p:stCondLst>
                                  <p:childTnLst>
                                    <p:set>
                                      <p:cBhvr>
                                        <p:cTn id="72" dur="1" fill="hold">
                                          <p:stCondLst>
                                            <p:cond delay="0"/>
                                          </p:stCondLst>
                                        </p:cTn>
                                        <p:tgtEl>
                                          <p:spTgt spid="5">
                                            <p:txEl>
                                              <p:pRg st="5" end="5"/>
                                            </p:txEl>
                                          </p:spTgt>
                                        </p:tgtEl>
                                        <p:attrNameLst>
                                          <p:attrName>style.visibility</p:attrName>
                                        </p:attrNameLst>
                                      </p:cBhvr>
                                      <p:to>
                                        <p:strVal val="visible"/>
                                      </p:to>
                                    </p:set>
                                    <p:animEffect transition="in" filter="circle(in)">
                                      <p:cBhvr>
                                        <p:cTn id="73"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429000"/>
            <a:ext cx="6512511" cy="1143000"/>
          </a:xfrm>
        </p:spPr>
        <p:txBody>
          <a:bodyPr/>
          <a:lstStyle/>
          <a:p>
            <a:r>
              <a:rPr lang="en-US" sz="4000" dirty="0" smtClean="0"/>
              <a:t>In what ways did the Minoans and Mycenaeans influence Greek civilization?</a:t>
            </a:r>
            <a:endParaRPr lang="en-US" sz="4000" dirty="0"/>
          </a:p>
        </p:txBody>
      </p:sp>
      <p:sp>
        <p:nvSpPr>
          <p:cNvPr id="3" name="Content Placeholder 2"/>
          <p:cNvSpPr>
            <a:spLocks noGrp="1"/>
          </p:cNvSpPr>
          <p:nvPr>
            <p:ph sz="quarter" idx="13"/>
          </p:nvPr>
        </p:nvSpPr>
        <p:spPr/>
        <p:txBody>
          <a:bodyPr/>
          <a:lstStyle/>
          <a:p>
            <a:r>
              <a:rPr lang="en-US" dirty="0" smtClean="0"/>
              <a:t>The Minoans built great palaces with colorful frescoes and developed a system of writing called linear B.  The Mycenaeans conquered the Minoans and adopted the linear B system to keep records of ancient life for future generations. </a:t>
            </a:r>
            <a:endParaRPr lang="en-US" dirty="0"/>
          </a:p>
        </p:txBody>
      </p:sp>
    </p:spTree>
    <p:extLst>
      <p:ext uri="{BB962C8B-B14F-4D97-AF65-F5344CB8AC3E}">
        <p14:creationId xmlns:p14="http://schemas.microsoft.com/office/powerpoint/2010/main" val="117219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The City-States of Greece</a:t>
            </a:r>
            <a:endParaRPr lang="en-US" dirty="0">
              <a:solidFill>
                <a:srgbClr val="FF0000"/>
              </a:solidFill>
            </a:endParaRPr>
          </a:p>
        </p:txBody>
      </p:sp>
      <p:sp>
        <p:nvSpPr>
          <p:cNvPr id="3" name="Content Placeholder 2"/>
          <p:cNvSpPr>
            <a:spLocks noGrp="1"/>
          </p:cNvSpPr>
          <p:nvPr>
            <p:ph sz="quarter" idx="13"/>
          </p:nvPr>
        </p:nvSpPr>
        <p:spPr>
          <a:xfrm>
            <a:off x="0" y="228600"/>
            <a:ext cx="5486400" cy="3611880"/>
          </a:xfrm>
        </p:spPr>
        <p:txBody>
          <a:bodyPr>
            <a:normAutofit fontScale="92500" lnSpcReduction="20000"/>
          </a:bodyPr>
          <a:lstStyle/>
          <a:p>
            <a:r>
              <a:rPr lang="en-US" dirty="0" smtClean="0">
                <a:solidFill>
                  <a:srgbClr val="FF0000"/>
                </a:solidFill>
              </a:rPr>
              <a:t>City-State or Polis</a:t>
            </a:r>
            <a:r>
              <a:rPr lang="en-US" dirty="0" smtClean="0"/>
              <a:t> </a:t>
            </a:r>
            <a:r>
              <a:rPr lang="en-US" dirty="0" smtClean="0">
                <a:solidFill>
                  <a:schemeClr val="tx1"/>
                </a:solidFill>
              </a:rPr>
              <a:t>– a city with its own government that was both a city and an independent small community.</a:t>
            </a:r>
          </a:p>
          <a:p>
            <a:endParaRPr lang="en-US" dirty="0" smtClean="0">
              <a:solidFill>
                <a:schemeClr val="tx1"/>
              </a:solidFill>
            </a:endParaRPr>
          </a:p>
          <a:p>
            <a:r>
              <a:rPr lang="en-US" dirty="0" smtClean="0">
                <a:solidFill>
                  <a:schemeClr val="tx1"/>
                </a:solidFill>
              </a:rPr>
              <a:t>Absolutely independent and self-sufficient community</a:t>
            </a:r>
          </a:p>
          <a:p>
            <a:endParaRPr lang="en-US" dirty="0" smtClean="0">
              <a:solidFill>
                <a:schemeClr val="tx1"/>
              </a:solidFill>
            </a:endParaRPr>
          </a:p>
          <a:p>
            <a:r>
              <a:rPr lang="en-US" dirty="0" smtClean="0">
                <a:solidFill>
                  <a:schemeClr val="tx1"/>
                </a:solidFill>
              </a:rPr>
              <a:t> </a:t>
            </a:r>
            <a:r>
              <a:rPr lang="en-US" dirty="0">
                <a:solidFill>
                  <a:schemeClr val="tx1"/>
                </a:solidFill>
              </a:rPr>
              <a:t>Includes:</a:t>
            </a:r>
          </a:p>
          <a:p>
            <a:pPr lvl="1"/>
            <a:r>
              <a:rPr lang="en-US" dirty="0">
                <a:solidFill>
                  <a:schemeClr val="tx1"/>
                </a:solidFill>
              </a:rPr>
              <a:t>Fort</a:t>
            </a:r>
          </a:p>
          <a:p>
            <a:pPr lvl="1"/>
            <a:r>
              <a:rPr lang="en-US" dirty="0">
                <a:solidFill>
                  <a:schemeClr val="tx1"/>
                </a:solidFill>
              </a:rPr>
              <a:t>City</a:t>
            </a:r>
          </a:p>
          <a:p>
            <a:pPr lvl="1"/>
            <a:r>
              <a:rPr lang="en-US" dirty="0">
                <a:solidFill>
                  <a:schemeClr val="tx1"/>
                </a:solidFill>
              </a:rPr>
              <a:t>Surrounding lands and small farms </a:t>
            </a:r>
          </a:p>
          <a:p>
            <a:pPr lvl="1"/>
            <a:endParaRPr lang="en-US" dirty="0" smtClean="0">
              <a:solidFill>
                <a:schemeClr val="tx1"/>
              </a:solidFill>
            </a:endParaRPr>
          </a:p>
          <a:p>
            <a:pPr marL="365760" lvl="1" indent="0">
              <a:buNone/>
            </a:pPr>
            <a:endParaRPr lang="en-US" dirty="0">
              <a:solidFill>
                <a:srgbClr val="FF0000"/>
              </a:solidFill>
            </a:endParaRPr>
          </a:p>
        </p:txBody>
      </p:sp>
      <p:pic>
        <p:nvPicPr>
          <p:cNvPr id="2050" name="Picture 2" descr="http://images.wikia.com/ancient-greece/images/a/a7/Acropolis.jpg"/>
          <p:cNvPicPr>
            <a:picLocks noChangeAspect="1" noChangeArrowheads="1"/>
          </p:cNvPicPr>
          <p:nvPr/>
        </p:nvPicPr>
        <p:blipFill>
          <a:blip r:embed="rId2" cstate="print"/>
          <a:srcRect/>
          <a:stretch>
            <a:fillRect/>
          </a:stretch>
        </p:blipFill>
        <p:spPr bwMode="auto">
          <a:xfrm>
            <a:off x="5410200" y="685800"/>
            <a:ext cx="3571068" cy="3352800"/>
          </a:xfrm>
          <a:prstGeom prst="rect">
            <a:avLst/>
          </a:prstGeom>
          <a:noFill/>
        </p:spPr>
      </p:pic>
    </p:spTree>
    <p:extLst>
      <p:ext uri="{BB962C8B-B14F-4D97-AF65-F5344CB8AC3E}">
        <p14:creationId xmlns:p14="http://schemas.microsoft.com/office/powerpoint/2010/main" val="1210299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4372168"/>
            <a:ext cx="7772400" cy="1143000"/>
          </a:xfrm>
        </p:spPr>
        <p:txBody>
          <a:bodyPr/>
          <a:lstStyle/>
          <a:p>
            <a:r>
              <a:rPr lang="en-US" dirty="0" smtClean="0">
                <a:solidFill>
                  <a:srgbClr val="FF0000"/>
                </a:solidFill>
              </a:rPr>
              <a:t>City-State = Center of Greek Identity</a:t>
            </a:r>
            <a:endParaRPr lang="en-US" dirty="0">
              <a:solidFill>
                <a:srgbClr val="FF0000"/>
              </a:solidFill>
            </a:endParaRPr>
          </a:p>
        </p:txBody>
      </p:sp>
      <p:sp>
        <p:nvSpPr>
          <p:cNvPr id="3" name="Content Placeholder 2"/>
          <p:cNvSpPr>
            <a:spLocks noGrp="1"/>
          </p:cNvSpPr>
          <p:nvPr>
            <p:ph sz="quarter" idx="13"/>
          </p:nvPr>
        </p:nvSpPr>
        <p:spPr>
          <a:xfrm>
            <a:off x="457200" y="381000"/>
            <a:ext cx="3346704" cy="2209800"/>
          </a:xfrm>
        </p:spPr>
        <p:txBody>
          <a:bodyPr/>
          <a:lstStyle/>
          <a:p>
            <a:pPr>
              <a:buNone/>
            </a:pPr>
            <a:r>
              <a:rPr lang="en-US" b="1" dirty="0" smtClean="0">
                <a:solidFill>
                  <a:srgbClr val="FF0000"/>
                </a:solidFill>
                <a:effectLst>
                  <a:outerShdw blurRad="38100" dist="38100" dir="2700000" algn="tl">
                    <a:srgbClr val="000000">
                      <a:alpha val="43137"/>
                    </a:srgbClr>
                  </a:outerShdw>
                </a:effectLst>
              </a:rPr>
              <a:t>Based on 3 Ideas</a:t>
            </a:r>
          </a:p>
          <a:p>
            <a:r>
              <a:rPr lang="en-US" dirty="0" smtClean="0"/>
              <a:t>Geographical territory</a:t>
            </a:r>
          </a:p>
          <a:p>
            <a:r>
              <a:rPr lang="en-US" dirty="0" smtClean="0"/>
              <a:t>Community</a:t>
            </a:r>
          </a:p>
          <a:p>
            <a:r>
              <a:rPr lang="en-US" dirty="0" smtClean="0"/>
              <a:t>Political and economic independence</a:t>
            </a:r>
          </a:p>
          <a:p>
            <a:endParaRPr lang="en-US" dirty="0"/>
          </a:p>
        </p:txBody>
      </p:sp>
      <p:sp>
        <p:nvSpPr>
          <p:cNvPr id="4" name="Content Placeholder 3"/>
          <p:cNvSpPr>
            <a:spLocks noGrp="1"/>
          </p:cNvSpPr>
          <p:nvPr>
            <p:ph sz="quarter" idx="14"/>
          </p:nvPr>
        </p:nvSpPr>
        <p:spPr/>
        <p:txBody>
          <a:bodyPr/>
          <a:lstStyle/>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152400"/>
            <a:ext cx="493395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6211669"/>
            <a:ext cx="4572000" cy="646331"/>
          </a:xfrm>
          <a:prstGeom prst="rect">
            <a:avLst/>
          </a:prstGeom>
        </p:spPr>
        <p:txBody>
          <a:bodyPr>
            <a:spAutoFit/>
          </a:bodyPr>
          <a:lstStyle/>
          <a:p>
            <a:r>
              <a:rPr lang="en-US" dirty="0" smtClean="0">
                <a:hlinkClick r:id="rId3"/>
              </a:rPr>
              <a:t>http://www.youtube.com/watch?v=ZyBm5B-dGEg</a:t>
            </a:r>
            <a:endParaRPr lang="en-US" dirty="0"/>
          </a:p>
        </p:txBody>
      </p:sp>
    </p:spTree>
    <p:extLst>
      <p:ext uri="{BB962C8B-B14F-4D97-AF65-F5344CB8AC3E}">
        <p14:creationId xmlns:p14="http://schemas.microsoft.com/office/powerpoint/2010/main" val="35092695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482741"/>
            <a:ext cx="8557151" cy="461665"/>
          </a:xfrm>
          <a:prstGeom prst="rect">
            <a:avLst/>
          </a:prstGeom>
          <a:noFill/>
        </p:spPr>
        <p:txBody>
          <a:bodyPr wrap="none" rtlCol="0">
            <a:spAutoFit/>
          </a:bodyPr>
          <a:lstStyle/>
          <a:p>
            <a:r>
              <a:rPr lang="en-US" sz="2400" dirty="0" smtClean="0">
                <a:solidFill>
                  <a:schemeClr val="accent3">
                    <a:lumMod val="50000"/>
                  </a:schemeClr>
                </a:solidFill>
                <a:effectLst>
                  <a:outerShdw blurRad="38100" dist="38100" dir="2700000" algn="tl">
                    <a:srgbClr val="000000">
                      <a:alpha val="43137"/>
                    </a:srgbClr>
                  </a:outerShdw>
                </a:effectLst>
              </a:rPr>
              <a:t>In what ways were the Greek city-states alike and different?</a:t>
            </a:r>
            <a:endParaRPr lang="en-US" sz="2400" dirty="0">
              <a:solidFill>
                <a:schemeClr val="accent3">
                  <a:lumMod val="50000"/>
                </a:schemeClr>
              </a:solidFill>
              <a:effectLst>
                <a:outerShdw blurRad="38100" dist="38100" dir="2700000" algn="tl">
                  <a:srgbClr val="000000">
                    <a:alpha val="43137"/>
                  </a:srgbClr>
                </a:outerShdw>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3978498516"/>
              </p:ext>
            </p:extLst>
          </p:nvPr>
        </p:nvGraphicFramePr>
        <p:xfrm>
          <a:off x="914400" y="1397000"/>
          <a:ext cx="7315200" cy="4775197"/>
        </p:xfrm>
        <a:graphic>
          <a:graphicData uri="http://schemas.openxmlformats.org/drawingml/2006/table">
            <a:tbl>
              <a:tblPr firstRow="1" bandRow="1">
                <a:tableStyleId>{5C22544A-7EE6-4342-B048-85BDC9FD1C3A}</a:tableStyleId>
              </a:tblPr>
              <a:tblGrid>
                <a:gridCol w="3657600"/>
                <a:gridCol w="3657600"/>
              </a:tblGrid>
              <a:tr h="870996">
                <a:tc>
                  <a:txBody>
                    <a:bodyPr/>
                    <a:lstStyle/>
                    <a:p>
                      <a:pPr algn="ctr"/>
                      <a:r>
                        <a:rPr lang="en-US" sz="3200" dirty="0" smtClean="0"/>
                        <a:t>Alike</a:t>
                      </a:r>
                      <a:endParaRPr lang="en-US" dirty="0"/>
                    </a:p>
                  </a:txBody>
                  <a:tcPr/>
                </a:tc>
                <a:tc>
                  <a:txBody>
                    <a:bodyPr/>
                    <a:lstStyle/>
                    <a:p>
                      <a:pPr algn="ctr"/>
                      <a:r>
                        <a:rPr lang="en-US" sz="3200" dirty="0" smtClean="0"/>
                        <a:t>Different</a:t>
                      </a:r>
                      <a:endParaRPr lang="en-US" sz="3200" dirty="0"/>
                    </a:p>
                  </a:txBody>
                  <a:tcPr/>
                </a:tc>
              </a:tr>
              <a:tr h="557743">
                <a:tc>
                  <a:txBody>
                    <a:bodyPr/>
                    <a:lstStyle/>
                    <a:p>
                      <a:endParaRPr lang="en-US"/>
                    </a:p>
                  </a:txBody>
                  <a:tcPr/>
                </a:tc>
                <a:tc>
                  <a:txBody>
                    <a:bodyPr/>
                    <a:lstStyle/>
                    <a:p>
                      <a:endParaRPr lang="en-US"/>
                    </a:p>
                  </a:txBody>
                  <a:tcPr/>
                </a:tc>
              </a:tr>
              <a:tr h="557743">
                <a:tc>
                  <a:txBody>
                    <a:bodyPr/>
                    <a:lstStyle/>
                    <a:p>
                      <a:endParaRPr lang="en-US"/>
                    </a:p>
                  </a:txBody>
                  <a:tcPr/>
                </a:tc>
                <a:tc>
                  <a:txBody>
                    <a:bodyPr/>
                    <a:lstStyle/>
                    <a:p>
                      <a:endParaRPr lang="en-US"/>
                    </a:p>
                  </a:txBody>
                  <a:tcPr/>
                </a:tc>
              </a:tr>
              <a:tr h="557743">
                <a:tc>
                  <a:txBody>
                    <a:bodyPr/>
                    <a:lstStyle/>
                    <a:p>
                      <a:endParaRPr lang="en-US"/>
                    </a:p>
                  </a:txBody>
                  <a:tcPr/>
                </a:tc>
                <a:tc>
                  <a:txBody>
                    <a:bodyPr/>
                    <a:lstStyle/>
                    <a:p>
                      <a:endParaRPr lang="en-US"/>
                    </a:p>
                  </a:txBody>
                  <a:tcPr/>
                </a:tc>
              </a:tr>
              <a:tr h="557743">
                <a:tc>
                  <a:txBody>
                    <a:bodyPr/>
                    <a:lstStyle/>
                    <a:p>
                      <a:endParaRPr lang="en-US"/>
                    </a:p>
                  </a:txBody>
                  <a:tcPr/>
                </a:tc>
                <a:tc>
                  <a:txBody>
                    <a:bodyPr/>
                    <a:lstStyle/>
                    <a:p>
                      <a:endParaRPr lang="en-US"/>
                    </a:p>
                  </a:txBody>
                  <a:tcPr/>
                </a:tc>
              </a:tr>
              <a:tr h="557743">
                <a:tc>
                  <a:txBody>
                    <a:bodyPr/>
                    <a:lstStyle/>
                    <a:p>
                      <a:endParaRPr lang="en-US"/>
                    </a:p>
                  </a:txBody>
                  <a:tcPr/>
                </a:tc>
                <a:tc>
                  <a:txBody>
                    <a:bodyPr/>
                    <a:lstStyle/>
                    <a:p>
                      <a:endParaRPr lang="en-US"/>
                    </a:p>
                  </a:txBody>
                  <a:tcPr/>
                </a:tc>
              </a:tr>
              <a:tr h="557743">
                <a:tc>
                  <a:txBody>
                    <a:bodyPr/>
                    <a:lstStyle/>
                    <a:p>
                      <a:endParaRPr lang="en-US"/>
                    </a:p>
                  </a:txBody>
                  <a:tcPr/>
                </a:tc>
                <a:tc>
                  <a:txBody>
                    <a:bodyPr/>
                    <a:lstStyle/>
                    <a:p>
                      <a:endParaRPr lang="en-US"/>
                    </a:p>
                  </a:txBody>
                  <a:tcPr/>
                </a:tc>
              </a:tr>
              <a:tr h="557743">
                <a:tc>
                  <a:txBody>
                    <a:bodyPr/>
                    <a:lstStyle/>
                    <a:p>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5410200"/>
            <a:ext cx="3346704" cy="639762"/>
          </a:xfrm>
        </p:spPr>
        <p:txBody>
          <a:bodyPr/>
          <a:lstStyle/>
          <a:p>
            <a:r>
              <a:rPr lang="en-US" dirty="0" smtClean="0">
                <a:solidFill>
                  <a:srgbClr val="FF0000"/>
                </a:solidFill>
              </a:rPr>
              <a:t>Agora </a:t>
            </a:r>
            <a:endParaRPr lang="en-US" dirty="0">
              <a:solidFill>
                <a:srgbClr val="FF0000"/>
              </a:solidFill>
            </a:endParaRPr>
          </a:p>
        </p:txBody>
      </p:sp>
      <p:sp>
        <p:nvSpPr>
          <p:cNvPr id="4" name="Text Placeholder 3"/>
          <p:cNvSpPr>
            <a:spLocks noGrp="1"/>
          </p:cNvSpPr>
          <p:nvPr>
            <p:ph type="body" sz="quarter" idx="3"/>
          </p:nvPr>
        </p:nvSpPr>
        <p:spPr>
          <a:xfrm>
            <a:off x="5105400" y="5334000"/>
            <a:ext cx="3346704" cy="639762"/>
          </a:xfrm>
        </p:spPr>
        <p:txBody>
          <a:bodyPr/>
          <a:lstStyle/>
          <a:p>
            <a:r>
              <a:rPr lang="en-US" dirty="0" smtClean="0">
                <a:solidFill>
                  <a:srgbClr val="FF0000"/>
                </a:solidFill>
              </a:rPr>
              <a:t>Acropolis</a:t>
            </a:r>
            <a:endParaRPr lang="en-US" dirty="0">
              <a:solidFill>
                <a:srgbClr val="FF0000"/>
              </a:solidFill>
            </a:endParaRPr>
          </a:p>
        </p:txBody>
      </p:sp>
      <p:pic>
        <p:nvPicPr>
          <p:cNvPr id="28674" name="Picture 2" descr="http://www.ichotelsgroup.com/hotelmedia/repository/concierge/ATHHA/1276/10/1993/1993-full.jpg"/>
          <p:cNvPicPr>
            <a:picLocks noChangeAspect="1" noChangeArrowheads="1"/>
          </p:cNvPicPr>
          <p:nvPr/>
        </p:nvPicPr>
        <p:blipFill>
          <a:blip r:embed="rId2" cstate="print"/>
          <a:srcRect/>
          <a:stretch>
            <a:fillRect/>
          </a:stretch>
        </p:blipFill>
        <p:spPr bwMode="auto">
          <a:xfrm>
            <a:off x="4648200" y="2288146"/>
            <a:ext cx="4038600" cy="3200400"/>
          </a:xfrm>
          <a:prstGeom prst="rect">
            <a:avLst/>
          </a:prstGeom>
          <a:noFill/>
        </p:spPr>
      </p:pic>
      <p:pic>
        <p:nvPicPr>
          <p:cNvPr id="28676" name="Picture 4" descr="http://www.mitchellteachers.org/WorldHistory/AncientGreece/Images/EngravingAgoraTrans.jpg"/>
          <p:cNvPicPr>
            <a:picLocks noChangeAspect="1" noChangeArrowheads="1"/>
          </p:cNvPicPr>
          <p:nvPr/>
        </p:nvPicPr>
        <p:blipFill>
          <a:blip r:embed="rId3" cstate="print"/>
          <a:srcRect/>
          <a:stretch>
            <a:fillRect/>
          </a:stretch>
        </p:blipFill>
        <p:spPr bwMode="auto">
          <a:xfrm>
            <a:off x="0" y="2286000"/>
            <a:ext cx="4190999" cy="3124200"/>
          </a:xfrm>
          <a:prstGeom prst="rect">
            <a:avLst/>
          </a:prstGeom>
          <a:noFill/>
        </p:spPr>
      </p:pic>
      <p:sp>
        <p:nvSpPr>
          <p:cNvPr id="7" name="Rectangle 6"/>
          <p:cNvSpPr/>
          <p:nvPr/>
        </p:nvSpPr>
        <p:spPr>
          <a:xfrm>
            <a:off x="152400" y="427167"/>
            <a:ext cx="4572000" cy="1754326"/>
          </a:xfrm>
          <a:prstGeom prst="rect">
            <a:avLst/>
          </a:prstGeom>
        </p:spPr>
        <p:txBody>
          <a:bodyPr>
            <a:spAutoFit/>
          </a:bodyPr>
          <a:lstStyle/>
          <a:p>
            <a:r>
              <a:rPr lang="en-US" b="1" dirty="0"/>
              <a:t>Agora</a:t>
            </a:r>
            <a:r>
              <a:rPr lang="en-US" dirty="0"/>
              <a:t> – a central spot in ancient Greek city-states. The literal meaning of the word is "gathering place" or "assembly". The agora was the center of athletic, artistic, spiritual and political life of the city.</a:t>
            </a:r>
          </a:p>
        </p:txBody>
      </p:sp>
      <p:sp>
        <p:nvSpPr>
          <p:cNvPr id="8" name="Rectangle 7"/>
          <p:cNvSpPr/>
          <p:nvPr/>
        </p:nvSpPr>
        <p:spPr>
          <a:xfrm>
            <a:off x="4572000" y="762000"/>
            <a:ext cx="4572000" cy="923330"/>
          </a:xfrm>
          <a:prstGeom prst="rect">
            <a:avLst/>
          </a:prstGeom>
        </p:spPr>
        <p:txBody>
          <a:bodyPr>
            <a:spAutoFit/>
          </a:bodyPr>
          <a:lstStyle/>
          <a:p>
            <a:r>
              <a:rPr lang="en-US" b="1" dirty="0"/>
              <a:t>Acropolis</a:t>
            </a:r>
            <a:r>
              <a:rPr lang="en-US" dirty="0"/>
              <a:t> - center of each city-state, citadel or fortified part of an ancient Greek city, typically built on a hill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924801" cy="1143000"/>
          </a:xfrm>
        </p:spPr>
        <p:txBody>
          <a:bodyPr/>
          <a:lstStyle/>
          <a:p>
            <a:r>
              <a:rPr lang="en-US" sz="3600" dirty="0" smtClean="0"/>
              <a:t>Why was the development of the </a:t>
            </a:r>
            <a:r>
              <a:rPr lang="en-US" sz="3600" dirty="0" smtClean="0">
                <a:solidFill>
                  <a:srgbClr val="FF0000"/>
                </a:solidFill>
              </a:rPr>
              <a:t>polis</a:t>
            </a:r>
            <a:r>
              <a:rPr lang="en-US" sz="3600" dirty="0" smtClean="0"/>
              <a:t> important in ancient Greece?</a:t>
            </a:r>
            <a:endParaRPr lang="en-US" sz="3600" dirty="0"/>
          </a:p>
        </p:txBody>
      </p:sp>
      <p:sp>
        <p:nvSpPr>
          <p:cNvPr id="4" name="Rectangle 3"/>
          <p:cNvSpPr/>
          <p:nvPr/>
        </p:nvSpPr>
        <p:spPr>
          <a:xfrm>
            <a:off x="73350" y="1524000"/>
            <a:ext cx="9070649" cy="1477328"/>
          </a:xfrm>
          <a:prstGeom prst="rect">
            <a:avLst/>
          </a:prstGeom>
        </p:spPr>
        <p:txBody>
          <a:bodyPr wrap="square">
            <a:spAutoFit/>
          </a:bodyPr>
          <a:lstStyle/>
          <a:p>
            <a:r>
              <a:rPr lang="en-US" dirty="0">
                <a:solidFill>
                  <a:srgbClr val="FF0000"/>
                </a:solidFill>
              </a:rPr>
              <a:t>The whole </a:t>
            </a:r>
            <a:r>
              <a:rPr lang="en-US" dirty="0" smtClean="0">
                <a:solidFill>
                  <a:srgbClr val="FF0000"/>
                </a:solidFill>
              </a:rPr>
              <a:t>area of the polis </a:t>
            </a:r>
            <a:r>
              <a:rPr lang="en-US" dirty="0">
                <a:solidFill>
                  <a:srgbClr val="FF0000"/>
                </a:solidFill>
              </a:rPr>
              <a:t>was an individual unit with self-rule. Unlike the Mycenaean cities of Greek's past, where the powerless poor answered to </a:t>
            </a:r>
            <a:r>
              <a:rPr lang="en-US" dirty="0" smtClean="0">
                <a:solidFill>
                  <a:srgbClr val="FF0000"/>
                </a:solidFill>
              </a:rPr>
              <a:t>the king</a:t>
            </a:r>
            <a:r>
              <a:rPr lang="en-US" dirty="0">
                <a:solidFill>
                  <a:srgbClr val="FF0000"/>
                </a:solidFill>
              </a:rPr>
              <a:t>, every citizen was at least equal under the law. Citizenship was limited to natives, and only male adult citizens could exercise the vote, but power was distributed more widely than in any previous political system.</a:t>
            </a:r>
          </a:p>
        </p:txBody>
      </p:sp>
      <p:sp>
        <p:nvSpPr>
          <p:cNvPr id="5" name="Rectangle 4"/>
          <p:cNvSpPr/>
          <p:nvPr/>
        </p:nvSpPr>
        <p:spPr>
          <a:xfrm>
            <a:off x="0" y="2895600"/>
            <a:ext cx="9144000" cy="1477328"/>
          </a:xfrm>
          <a:prstGeom prst="rect">
            <a:avLst/>
          </a:prstGeom>
        </p:spPr>
        <p:txBody>
          <a:bodyPr wrap="square">
            <a:spAutoFit/>
          </a:bodyPr>
          <a:lstStyle/>
          <a:p>
            <a:endParaRPr lang="en-US" dirty="0">
              <a:solidFill>
                <a:srgbClr val="00B050"/>
              </a:solidFill>
            </a:endParaRPr>
          </a:p>
          <a:p>
            <a:r>
              <a:rPr lang="en-US" dirty="0">
                <a:solidFill>
                  <a:srgbClr val="00B050"/>
                </a:solidFill>
              </a:rPr>
              <a:t>The Polis was more than just a place to live &amp; work. It was a place to promote the full moral spiritual &amp; intellectual </a:t>
            </a:r>
            <a:r>
              <a:rPr lang="en-US" dirty="0" smtClean="0">
                <a:solidFill>
                  <a:srgbClr val="00B050"/>
                </a:solidFill>
              </a:rPr>
              <a:t>growth. The </a:t>
            </a:r>
            <a:r>
              <a:rPr lang="en-US" dirty="0">
                <a:solidFill>
                  <a:srgbClr val="00B050"/>
                </a:solidFill>
              </a:rPr>
              <a:t>body of citizens came to be the most important meaning of the term polis in ancient </a:t>
            </a:r>
            <a:r>
              <a:rPr lang="en-US" dirty="0" smtClean="0">
                <a:solidFill>
                  <a:srgbClr val="00B050"/>
                </a:solidFill>
              </a:rPr>
              <a:t>Greece. The polis was the center of Greek identity.</a:t>
            </a:r>
            <a:endParaRPr lang="en-US" dirty="0">
              <a:solidFill>
                <a:srgbClr val="00B050"/>
              </a:solidFill>
            </a:endParaRPr>
          </a:p>
        </p:txBody>
      </p:sp>
      <p:sp>
        <p:nvSpPr>
          <p:cNvPr id="6" name="Rectangle 5"/>
          <p:cNvSpPr/>
          <p:nvPr/>
        </p:nvSpPr>
        <p:spPr>
          <a:xfrm>
            <a:off x="0" y="4648200"/>
            <a:ext cx="9144000" cy="1569660"/>
          </a:xfrm>
          <a:prstGeom prst="rect">
            <a:avLst/>
          </a:prstGeom>
          <a:ln>
            <a:solidFill>
              <a:schemeClr val="accent1"/>
            </a:solidFill>
          </a:ln>
        </p:spPr>
        <p:txBody>
          <a:bodyPr wrap="square">
            <a:spAutoFit/>
          </a:bodyPr>
          <a:lstStyle/>
          <a:p>
            <a:r>
              <a:rPr lang="en-US" sz="1600" b="1" dirty="0" smtClean="0">
                <a:solidFill>
                  <a:srgbClr val="7030A0"/>
                </a:solidFill>
              </a:rPr>
              <a:t>A polis </a:t>
            </a:r>
            <a:r>
              <a:rPr lang="en-US" sz="1600" b="1" dirty="0">
                <a:solidFill>
                  <a:srgbClr val="7030A0"/>
                </a:solidFill>
              </a:rPr>
              <a:t>was a community of citizens in which all political, economic, social, cultural, and religious activities were focused. </a:t>
            </a:r>
            <a:r>
              <a:rPr lang="en-US" sz="1600" b="1" dirty="0" smtClean="0">
                <a:solidFill>
                  <a:srgbClr val="7030A0"/>
                </a:solidFill>
              </a:rPr>
              <a:t>A polis was an absolutely independent and self-sufficient community. The </a:t>
            </a:r>
            <a:r>
              <a:rPr lang="en-US" sz="1600" b="1" dirty="0">
                <a:solidFill>
                  <a:srgbClr val="7030A0"/>
                </a:solidFill>
              </a:rPr>
              <a:t>unity of citizens was important and often meant that </a:t>
            </a:r>
            <a:r>
              <a:rPr lang="en-US" sz="1600" b="1" dirty="0" smtClean="0">
                <a:solidFill>
                  <a:srgbClr val="7030A0"/>
                </a:solidFill>
              </a:rPr>
              <a:t>city-states </a:t>
            </a:r>
            <a:r>
              <a:rPr lang="en-US" sz="1600" b="1" dirty="0">
                <a:solidFill>
                  <a:srgbClr val="7030A0"/>
                </a:solidFill>
              </a:rPr>
              <a:t>would take an active role in directing the patterns of </a:t>
            </a:r>
            <a:r>
              <a:rPr lang="en-US" sz="1600" b="1" dirty="0" smtClean="0">
                <a:solidFill>
                  <a:srgbClr val="7030A0"/>
                </a:solidFill>
              </a:rPr>
              <a:t>life</a:t>
            </a:r>
            <a:r>
              <a:rPr lang="en-US" sz="1600" b="1" dirty="0">
                <a:solidFill>
                  <a:srgbClr val="7030A0"/>
                </a:solidFill>
              </a:rPr>
              <a:t>.  One result of this unity was that citizens of one polis would greatly distrust the citizens of a different polis.  This distrust kept Greece divided into strongly individual city-states.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2387</TotalTime>
  <Words>734</Words>
  <Application>Microsoft Office PowerPoint</Application>
  <PresentationFormat>On-screen Show (4:3)</PresentationFormat>
  <Paragraphs>70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Slipstream</vt:lpstr>
      <vt:lpstr>Ancient Greece</vt:lpstr>
      <vt:lpstr>Early Greeks and the Rise of City-States</vt:lpstr>
      <vt:lpstr>PowerPoint Presentation</vt:lpstr>
      <vt:lpstr>In what ways did the Minoans and Mycenaeans influence Greek civilization?</vt:lpstr>
      <vt:lpstr>The City-States of Greece</vt:lpstr>
      <vt:lpstr>City-State = Center of Greek Identity</vt:lpstr>
      <vt:lpstr>PowerPoint Presentation</vt:lpstr>
      <vt:lpstr>PowerPoint Presentation</vt:lpstr>
      <vt:lpstr>Why was the development of the polis important in ancient Greece?</vt:lpstr>
      <vt:lpstr>Greek Names</vt:lpstr>
      <vt:lpstr>Spelling Names Phonetically</vt:lpstr>
      <vt:lpstr>PowerPoint Presentation</vt:lpstr>
      <vt:lpstr>PowerPoint Presentation</vt:lpstr>
      <vt:lpstr>Extra Resources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Greece</dc:title>
  <dc:creator>Megan Burnett</dc:creator>
  <cp:lastModifiedBy>Megan Burnett</cp:lastModifiedBy>
  <cp:revision>115</cp:revision>
  <dcterms:created xsi:type="dcterms:W3CDTF">2013-09-03T14:34:38Z</dcterms:created>
  <dcterms:modified xsi:type="dcterms:W3CDTF">2015-10-23T14:53:41Z</dcterms:modified>
</cp:coreProperties>
</file>