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CCA8-F9BE-4F9D-BD4E-736F1B4F484B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E9A1-5102-4653-B098-573147D6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E9A1-5102-4653-B098-573147D675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7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E9A1-5102-4653-B098-573147D675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E414A3-7582-42F9-9C57-19AB02739C2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9B7598-6904-4FC7-9CD7-3E1468275C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77200" cy="259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Protestant Reformation and Martin Luther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7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000" dirty="0">
                <a:ea typeface="ＭＳ Ｐゴシック" charset="-128"/>
              </a:rPr>
              <a:t>Martin Luther’s Political Cartoon 1:</a:t>
            </a:r>
            <a:br>
              <a:rPr lang="en-US" altLang="en-US" sz="4000" dirty="0">
                <a:ea typeface="ＭＳ Ｐゴシック" charset="-128"/>
              </a:rPr>
            </a:br>
            <a:r>
              <a:rPr lang="en-US" altLang="en-US" sz="4000" dirty="0">
                <a:ea typeface="ＭＳ Ｐゴシック" charset="-128"/>
              </a:rPr>
              <a:t>What was Luther’s message?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4040188" cy="81414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sz="2400" dirty="0">
                <a:ea typeface="ＭＳ Ｐゴシック" charset="-128"/>
              </a:rPr>
              <a:t>Jesus washes the feet of his disciples.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24001"/>
            <a:ext cx="4041775" cy="890342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>
                <a:ea typeface="ＭＳ Ｐゴシック" charset="-128"/>
              </a:rPr>
              <a:t>The Pope makes others kiss his feet.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 descr="scan4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57" r="-15657"/>
          <a:stretch>
            <a:fillRect/>
          </a:stretch>
        </p:blipFill>
        <p:spPr>
          <a:xfrm>
            <a:off x="184577" y="2174874"/>
            <a:ext cx="4616023" cy="4530724"/>
          </a:xfrm>
          <a:prstGeom prst="rect">
            <a:avLst/>
          </a:prstGeom>
        </p:spPr>
      </p:pic>
      <p:pic>
        <p:nvPicPr>
          <p:cNvPr id="11" name="Content Placeholder 7" descr="scan4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0" r="-14540"/>
          <a:stretch>
            <a:fillRect/>
          </a:stretch>
        </p:blipFill>
        <p:spPr>
          <a:xfrm>
            <a:off x="4513792" y="2174873"/>
            <a:ext cx="4634481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000" dirty="0">
                <a:ea typeface="ＭＳ Ｐゴシック" charset="-128"/>
              </a:rPr>
              <a:t>Martin Luther’s Political Cartoon 2:</a:t>
            </a:r>
            <a:br>
              <a:rPr lang="en-US" altLang="en-US" sz="4000" dirty="0">
                <a:ea typeface="ＭＳ Ｐゴシック" charset="-128"/>
              </a:rPr>
            </a:br>
            <a:r>
              <a:rPr lang="en-US" altLang="en-US" sz="4000" dirty="0">
                <a:ea typeface="ＭＳ Ｐゴシック" charset="-128"/>
              </a:rPr>
              <a:t>What was Luther’s message?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4040188" cy="890342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>
                <a:ea typeface="ＭＳ Ｐゴシック" charset="-128"/>
              </a:rPr>
              <a:t>A crown of thorns is prepared for Christ.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1"/>
            <a:ext cx="4041775" cy="890342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>
                <a:ea typeface="ＭＳ Ｐゴシック" charset="-128"/>
              </a:rPr>
              <a:t>The Pope wears three crowns of gold.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8" descr="scan4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5" r="-15115"/>
          <a:stretch>
            <a:fillRect/>
          </a:stretch>
        </p:blipFill>
        <p:spPr>
          <a:xfrm>
            <a:off x="228600" y="2174874"/>
            <a:ext cx="4554747" cy="4454525"/>
          </a:xfrm>
          <a:prstGeom prst="rect">
            <a:avLst/>
          </a:prstGeom>
        </p:spPr>
      </p:pic>
      <p:pic>
        <p:nvPicPr>
          <p:cNvPr id="8" name="Content Placeholder 9" descr="scan4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09" r="-15909"/>
          <a:stretch>
            <a:fillRect/>
          </a:stretch>
        </p:blipFill>
        <p:spPr>
          <a:xfrm>
            <a:off x="4495800" y="2204073"/>
            <a:ext cx="4556535" cy="4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ea typeface="ＭＳ Ｐゴシック" charset="-128"/>
              </a:rPr>
              <a:t>Corruption in the </a:t>
            </a:r>
            <a:r>
              <a:rPr lang="en-US" altLang="en-US" dirty="0" smtClean="0">
                <a:ea typeface="ＭＳ Ｐゴシック" charset="-128"/>
              </a:rPr>
              <a:t>Church! Oh 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 </a:t>
            </a:r>
            <a:r>
              <a:rPr lang="en-US" altLang="en-US" dirty="0">
                <a:ea typeface="ＭＳ Ｐゴシック" charset="-128"/>
              </a:rPr>
              <a:t>order to raise money, the Roman Catholic Church promised to grant forgiveness for people's sins if they donated money. </a:t>
            </a:r>
          </a:p>
          <a:p>
            <a:r>
              <a:rPr lang="en-US" altLang="en-US" dirty="0">
                <a:ea typeface="ＭＳ Ｐゴシック" charset="-128"/>
              </a:rPr>
              <a:t>This practice was called selling "</a:t>
            </a:r>
            <a:r>
              <a:rPr lang="en-US" altLang="en-US" b="1" dirty="0">
                <a:ea typeface="ＭＳ Ｐゴシック" charset="-128"/>
              </a:rPr>
              <a:t>indulgences</a:t>
            </a:r>
            <a:r>
              <a:rPr lang="en-US" altLang="en-US" dirty="0">
                <a:ea typeface="ＭＳ Ｐゴシック" charset="-128"/>
              </a:rPr>
              <a:t>”.</a:t>
            </a:r>
          </a:p>
          <a:p>
            <a:endParaRPr lang="en-US" dirty="0"/>
          </a:p>
        </p:txBody>
      </p:sp>
      <p:pic>
        <p:nvPicPr>
          <p:cNvPr id="5" name="Content Placeholder 4" descr="indulgen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1" r="-3291"/>
          <a:stretch>
            <a:fillRect/>
          </a:stretch>
        </p:blipFill>
        <p:spPr>
          <a:xfrm>
            <a:off x="228600" y="1524000"/>
            <a:ext cx="4648200" cy="4941887"/>
          </a:xfrm>
          <a:prstGeom prst="rect">
            <a:avLst/>
          </a:prstGeom>
        </p:spPr>
      </p:pic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1866900" y="1600200"/>
            <a:ext cx="1371600" cy="990600"/>
          </a:xfrm>
          <a:prstGeom prst="wedgeEllipseCallout">
            <a:avLst>
              <a:gd name="adj1" fmla="val -68181"/>
              <a:gd name="adj2" fmla="val 8435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66900" y="1600200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Give us 10 coins and all will be forgiven.</a:t>
            </a: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3505200" y="1892300"/>
            <a:ext cx="1219200" cy="1295400"/>
          </a:xfrm>
          <a:prstGeom prst="wedgeEllipseCallout">
            <a:avLst>
              <a:gd name="adj1" fmla="val -17046"/>
              <a:gd name="adj2" fmla="val 9827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505200" y="2111375"/>
            <a:ext cx="121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I stole from my neighbor</a:t>
            </a:r>
            <a:r>
              <a:rPr lang="en-US" altLang="en-US" sz="1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3330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013192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Discussion Question: Do you think selling indulgences is a good way for the church to raise money?  Why or why not?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endParaRPr lang="en-US" dirty="0"/>
          </a:p>
        </p:txBody>
      </p:sp>
      <p:pic>
        <p:nvPicPr>
          <p:cNvPr id="1026" name="Picture 2" descr="http://1.bp.blogspot.com/-BLHgX38BrR8/TnwYQw412PI/AAAAAAAAACA/416hmzVwYnA/s1600/Ch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562600" cy="32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“Oh no they didn’t!” –Martin Luther (Not Really)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ea typeface="ＭＳ Ｐゴシック" charset="-128"/>
              </a:rPr>
              <a:t>Martin </a:t>
            </a:r>
            <a:r>
              <a:rPr lang="en-US" altLang="en-US" dirty="0">
                <a:ea typeface="ＭＳ Ｐゴシック" charset="-128"/>
              </a:rPr>
              <a:t>Luther began to criticize the Roman Catholic Church for holding too much money and power in Europe, and for selling indulgences.</a:t>
            </a:r>
          </a:p>
          <a:p>
            <a:pPr marL="118872" indent="0">
              <a:buNone/>
            </a:pP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Martin Luther challenged the authority of the Pope and said that the Bible was the only true authority on faith.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Content Placeholder 4" descr="martin-lu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0" r="-19530"/>
          <a:stretch>
            <a:fillRect/>
          </a:stretch>
        </p:blipFill>
        <p:spPr>
          <a:xfrm>
            <a:off x="4648200" y="1600200"/>
            <a:ext cx="4343400" cy="4867545"/>
          </a:xfrm>
          <a:prstGeom prst="rect">
            <a:avLst/>
          </a:prstGeom>
        </p:spPr>
      </p:pic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6629400" y="813275"/>
            <a:ext cx="2362200" cy="1271588"/>
          </a:xfrm>
          <a:prstGeom prst="wedgeEllipseCallout">
            <a:avLst>
              <a:gd name="adj1" fmla="val -12181"/>
              <a:gd name="adj2" fmla="val 18194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934200" y="987106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Don’t trust the Pope!  Talk to God yourself.</a:t>
            </a:r>
          </a:p>
        </p:txBody>
      </p:sp>
    </p:spTree>
    <p:extLst>
      <p:ext uri="{BB962C8B-B14F-4D97-AF65-F5344CB8AC3E}">
        <p14:creationId xmlns:p14="http://schemas.microsoft.com/office/powerpoint/2010/main" val="28786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Ninety-five Theses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Martin Luther nailed a list of his criticisms on the door of the Church.  This document is called the "95 Theses".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923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Martin Luther's criticism launched a movement to reform, or change, the Church in the 16</a:t>
            </a:r>
            <a:r>
              <a:rPr lang="en-US" altLang="en-US" baseline="30000" dirty="0">
                <a:ea typeface="ＭＳ Ｐゴシック" charset="-128"/>
              </a:rPr>
              <a:t>th</a:t>
            </a:r>
            <a:r>
              <a:rPr lang="en-US" altLang="en-US" dirty="0">
                <a:ea typeface="ＭＳ Ｐゴシック" charset="-128"/>
              </a:rPr>
              <a:t> Century.  This movement is known as the Protestant Reformation.</a:t>
            </a:r>
          </a:p>
          <a:p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7467600" y="1746249"/>
            <a:ext cx="1676400" cy="1393825"/>
          </a:xfrm>
          <a:prstGeom prst="vertic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Reform the Church today!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648200" y="1746249"/>
            <a:ext cx="2268538" cy="1235075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CHANGE God will appreciate!</a:t>
            </a:r>
          </a:p>
        </p:txBody>
      </p:sp>
      <p:sp>
        <p:nvSpPr>
          <p:cNvPr id="7" name="Process 6"/>
          <p:cNvSpPr/>
          <p:nvPr/>
        </p:nvSpPr>
        <p:spPr>
          <a:xfrm>
            <a:off x="5562600" y="3849686"/>
            <a:ext cx="2286000" cy="1577975"/>
          </a:xfrm>
          <a:prstGeom prst="flowChart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Protestant Reformation: </a:t>
            </a:r>
            <a:r>
              <a:rPr lang="en-US" i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Changing the Church for the glory of God</a:t>
            </a:r>
          </a:p>
        </p:txBody>
      </p:sp>
      <p:sp>
        <p:nvSpPr>
          <p:cNvPr id="8" name="Process 7"/>
          <p:cNvSpPr>
            <a:spLocks noChangeArrowheads="1"/>
          </p:cNvSpPr>
          <p:nvPr/>
        </p:nvSpPr>
        <p:spPr bwMode="auto">
          <a:xfrm>
            <a:off x="6591300" y="5427661"/>
            <a:ext cx="228600" cy="1393825"/>
          </a:xfrm>
          <a:prstGeom prst="flowChartProcess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667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ea typeface="ＭＳ Ｐゴシック" charset="-128"/>
              </a:rPr>
              <a:t>As a result of the Reformation, Western Christianity split into two branches: Protestantism and Roman Catholicism.  Many parts of Europe became Protestant and reforms were brought to the Catholic Church.</a:t>
            </a:r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5638800"/>
            <a:ext cx="3427396" cy="1068167"/>
            <a:chOff x="0" y="2895583"/>
            <a:chExt cx="3427396" cy="1068167"/>
          </a:xfrm>
        </p:grpSpPr>
        <p:sp>
          <p:nvSpPr>
            <p:cNvPr id="5" name="Oval 4"/>
            <p:cNvSpPr/>
            <p:nvPr/>
          </p:nvSpPr>
          <p:spPr>
            <a:xfrm>
              <a:off x="0" y="2895583"/>
              <a:ext cx="3427396" cy="10681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501931" y="3052012"/>
              <a:ext cx="2423534" cy="755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Roman Catholicism</a:t>
              </a:r>
              <a:endParaRPr lang="en-US" sz="2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58802" y="4042588"/>
            <a:ext cx="3733800" cy="1320799"/>
            <a:chOff x="2666999" y="1376326"/>
            <a:chExt cx="3733800" cy="1320799"/>
          </a:xfrm>
        </p:grpSpPr>
        <p:sp>
          <p:nvSpPr>
            <p:cNvPr id="17" name="Oval 16"/>
            <p:cNvSpPr/>
            <p:nvPr/>
          </p:nvSpPr>
          <p:spPr>
            <a:xfrm>
              <a:off x="2666999" y="1376326"/>
              <a:ext cx="3733800" cy="132079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13801" y="1569753"/>
              <a:ext cx="2640196" cy="933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Western Christianity</a:t>
              </a:r>
              <a:endParaRPr lang="en-US" sz="2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75022" y="5257830"/>
            <a:ext cx="495926" cy="363176"/>
            <a:chOff x="5783219" y="2591568"/>
            <a:chExt cx="495926" cy="363176"/>
          </a:xfrm>
        </p:grpSpPr>
        <p:sp>
          <p:nvSpPr>
            <p:cNvPr id="15" name="Right Arrow 14"/>
            <p:cNvSpPr/>
            <p:nvPr/>
          </p:nvSpPr>
          <p:spPr>
            <a:xfrm rot="1571400">
              <a:off x="5783219" y="2591568"/>
              <a:ext cx="495926" cy="36317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6"/>
            <p:cNvSpPr/>
            <p:nvPr/>
          </p:nvSpPr>
          <p:spPr>
            <a:xfrm rot="1571400">
              <a:off x="5788812" y="2640160"/>
              <a:ext cx="386973" cy="217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06798" y="5561862"/>
            <a:ext cx="3340469" cy="1087073"/>
            <a:chOff x="5714995" y="2895600"/>
            <a:chExt cx="3340469" cy="1087073"/>
          </a:xfrm>
        </p:grpSpPr>
        <p:sp>
          <p:nvSpPr>
            <p:cNvPr id="13" name="Oval 12"/>
            <p:cNvSpPr/>
            <p:nvPr/>
          </p:nvSpPr>
          <p:spPr>
            <a:xfrm>
              <a:off x="5714995" y="2895600"/>
              <a:ext cx="3340469" cy="108707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8"/>
            <p:cNvSpPr/>
            <p:nvPr/>
          </p:nvSpPr>
          <p:spPr>
            <a:xfrm>
              <a:off x="6204195" y="3054798"/>
              <a:ext cx="2362069" cy="768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Protestantism</a:t>
              </a:r>
              <a:endParaRPr lang="en-US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99642" y="5254415"/>
            <a:ext cx="483936" cy="363176"/>
            <a:chOff x="2807839" y="2588153"/>
            <a:chExt cx="483936" cy="363176"/>
          </a:xfrm>
        </p:grpSpPr>
        <p:sp>
          <p:nvSpPr>
            <p:cNvPr id="11" name="Right Arrow 10"/>
            <p:cNvSpPr/>
            <p:nvPr/>
          </p:nvSpPr>
          <p:spPr>
            <a:xfrm rot="9222872">
              <a:off x="2807839" y="2588153"/>
              <a:ext cx="483936" cy="36317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10"/>
            <p:cNvSpPr/>
            <p:nvPr/>
          </p:nvSpPr>
          <p:spPr>
            <a:xfrm rot="20022872">
              <a:off x="2911159" y="2636663"/>
              <a:ext cx="374983" cy="217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498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ea typeface="ＭＳ Ｐゴシック" charset="-128"/>
                <a:cs typeface="ＭＳ Ｐゴシック" charset="-128"/>
              </a:rPr>
              <a:t>Who would say these things: </a:t>
            </a:r>
            <a:r>
              <a:rPr lang="en-US" sz="4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Protestants</a:t>
            </a:r>
            <a:r>
              <a:rPr lang="en-US" sz="4800" dirty="0">
                <a:ea typeface="ＭＳ Ｐゴシック" charset="-128"/>
                <a:cs typeface="ＭＳ Ｐゴシック" charset="-128"/>
              </a:rPr>
              <a:t> or </a:t>
            </a:r>
            <a:r>
              <a:rPr lang="en-US" sz="4800" dirty="0" smtClean="0">
                <a:solidFill>
                  <a:srgbClr val="00B050"/>
                </a:solidFill>
                <a:ea typeface="ＭＳ Ｐゴシック" charset="-128"/>
                <a:cs typeface="ＭＳ Ｐゴシック" charset="-128"/>
              </a:rPr>
              <a:t>Catholics?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2667000"/>
            <a:ext cx="8022336" cy="4114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ea typeface="ＭＳ Ｐゴシック" charset="-128"/>
              </a:rPr>
              <a:t>“The </a:t>
            </a:r>
            <a:r>
              <a:rPr lang="en-US" altLang="en-US" sz="2800" dirty="0">
                <a:ea typeface="ＭＳ Ｐゴシック" charset="-128"/>
              </a:rPr>
              <a:t>Pope is the head of the </a:t>
            </a:r>
            <a:r>
              <a:rPr lang="en-US" altLang="en-US" sz="2800" dirty="0" smtClean="0">
                <a:ea typeface="ＭＳ Ｐゴシック" charset="-128"/>
              </a:rPr>
              <a:t>Church.”</a:t>
            </a:r>
            <a:endParaRPr lang="en-US" altLang="en-US" sz="28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ea typeface="ＭＳ Ｐゴシック" charset="-128"/>
              </a:rPr>
              <a:t>“The Bible </a:t>
            </a:r>
            <a:r>
              <a:rPr lang="en-US" altLang="en-US" sz="2800" dirty="0">
                <a:ea typeface="ＭＳ Ｐゴシック" charset="-128"/>
              </a:rPr>
              <a:t>is the only true authority on faith</a:t>
            </a:r>
            <a:r>
              <a:rPr lang="en-US" altLang="en-US" sz="2800" dirty="0" smtClean="0">
                <a:ea typeface="ＭＳ Ｐゴシック" charset="-128"/>
              </a:rPr>
              <a:t>.” </a:t>
            </a:r>
            <a:endParaRPr lang="en-US" altLang="en-US" sz="28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ea typeface="ＭＳ Ｐゴシック" charset="-128"/>
              </a:rPr>
              <a:t>“The </a:t>
            </a:r>
            <a:r>
              <a:rPr lang="en-US" altLang="en-US" sz="2800" dirty="0">
                <a:ea typeface="ＭＳ Ｐゴシック" charset="-128"/>
              </a:rPr>
              <a:t>Church can pay for its buildings with money from Indulgences. </a:t>
            </a:r>
            <a:r>
              <a:rPr lang="en-US" altLang="en-US" sz="2800" dirty="0" smtClean="0">
                <a:ea typeface="ＭＳ Ｐゴシック" charset="-128"/>
              </a:rPr>
              <a:t>“</a:t>
            </a:r>
            <a:endParaRPr lang="en-US" altLang="en-US" sz="28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ea typeface="ＭＳ Ｐゴシック" charset="-128"/>
              </a:rPr>
              <a:t>“The </a:t>
            </a:r>
            <a:r>
              <a:rPr lang="en-US" altLang="en-US" sz="2800" dirty="0">
                <a:ea typeface="ＭＳ Ｐゴシック" charset="-128"/>
              </a:rPr>
              <a:t>Church has become corrupt, or unfair. It has taken power and money</a:t>
            </a:r>
            <a:r>
              <a:rPr lang="en-US" altLang="en-US" sz="2800" dirty="0" smtClean="0">
                <a:ea typeface="ＭＳ Ｐゴシック" charset="-128"/>
              </a:rPr>
              <a:t>.” </a:t>
            </a:r>
            <a:endParaRPr lang="en-US" altLang="en-US" sz="28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ea typeface="ＭＳ Ｐゴシック" charset="-128"/>
              </a:rPr>
              <a:t>“The </a:t>
            </a:r>
            <a:r>
              <a:rPr lang="en-US" altLang="en-US" sz="2800" dirty="0">
                <a:ea typeface="ＭＳ Ｐゴシック" charset="-128"/>
              </a:rPr>
              <a:t>Church is wrong to sell indulgences</a:t>
            </a:r>
            <a:r>
              <a:rPr lang="en-US" altLang="en-US" sz="2800" dirty="0" smtClean="0">
                <a:ea typeface="ＭＳ Ｐゴシック" charset="-128"/>
              </a:rPr>
              <a:t>.” </a:t>
            </a:r>
            <a:endParaRPr lang="en-US" altLang="en-US" sz="28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>
                <a:ea typeface="ＭＳ Ｐゴシック" charset="-128"/>
              </a:rPr>
              <a:t>“People </a:t>
            </a:r>
            <a:r>
              <a:rPr lang="en-US" altLang="en-US" sz="2800" dirty="0">
                <a:ea typeface="ＭＳ Ｐゴシック" charset="-128"/>
              </a:rPr>
              <a:t>must communicate with God through a priest. </a:t>
            </a:r>
            <a:r>
              <a:rPr lang="en-US" altLang="en-US" sz="2800" dirty="0" smtClean="0">
                <a:ea typeface="ＭＳ Ｐゴシック" charset="-128"/>
              </a:rPr>
              <a:t>“</a:t>
            </a:r>
            <a:endParaRPr lang="en-US" altLang="en-US" sz="2800" dirty="0"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political cartoon?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0.tqn.com/d/politicalhumor/1/0/y/B/3/First-Day-of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502552" cy="36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.cagle.com/95/2010/10/01/83902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399"/>
            <a:ext cx="4267200" cy="36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</TotalTime>
  <Words>374</Words>
  <Application>Microsoft Office PowerPoint</Application>
  <PresentationFormat>On-screen Show (4:3)</PresentationFormat>
  <Paragraphs>40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Protestant Reformation and Martin Luther </vt:lpstr>
      <vt:lpstr>Corruption in the Church! Oh No!</vt:lpstr>
      <vt:lpstr>Discussion Question: Do you think selling indulgences is a good way for the church to raise money?  Why or why not? </vt:lpstr>
      <vt:lpstr>“Oh no they didn’t!” –Martin Luther (Not Really)</vt:lpstr>
      <vt:lpstr>Ninety-five Theses</vt:lpstr>
      <vt:lpstr>The Protestant Reformation</vt:lpstr>
      <vt:lpstr>Impact of the Reformation</vt:lpstr>
      <vt:lpstr>Who would say these things: Protestants or Catholics?</vt:lpstr>
      <vt:lpstr>What is a political cartoon?</vt:lpstr>
      <vt:lpstr>Martin Luther’s Political Cartoon 1: What was Luther’s message?</vt:lpstr>
      <vt:lpstr>Martin Luther’s Political Cartoon 2: What was Luther’s message?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and Martin Luther</dc:title>
  <dc:creator>Megan Burnett</dc:creator>
  <cp:lastModifiedBy>Megan Burnett</cp:lastModifiedBy>
  <cp:revision>6</cp:revision>
  <dcterms:created xsi:type="dcterms:W3CDTF">2014-02-27T14:30:39Z</dcterms:created>
  <dcterms:modified xsi:type="dcterms:W3CDTF">2014-02-27T15:28:19Z</dcterms:modified>
</cp:coreProperties>
</file>