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58" r:id="rId5"/>
    <p:sldId id="265" r:id="rId6"/>
    <p:sldId id="266" r:id="rId7"/>
    <p:sldId id="261" r:id="rId8"/>
    <p:sldId id="262" r:id="rId9"/>
    <p:sldId id="263"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594"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28905-FAD7-C348-82B1-819BE8C8A4A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18329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8905-FAD7-C348-82B1-819BE8C8A4A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242048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8905-FAD7-C348-82B1-819BE8C8A4A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287986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8905-FAD7-C348-82B1-819BE8C8A4A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176226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28905-FAD7-C348-82B1-819BE8C8A4A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404759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28905-FAD7-C348-82B1-819BE8C8A4A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114177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28905-FAD7-C348-82B1-819BE8C8A4AB}" type="datetimeFigureOut">
              <a:rPr lang="en-US" smtClean="0"/>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279370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28905-FAD7-C348-82B1-819BE8C8A4AB}" type="datetimeFigureOut">
              <a:rPr lang="en-US" smtClean="0"/>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35654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28905-FAD7-C348-82B1-819BE8C8A4AB}" type="datetimeFigureOut">
              <a:rPr lang="en-US" smtClean="0"/>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423212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28905-FAD7-C348-82B1-819BE8C8A4A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144162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28905-FAD7-C348-82B1-819BE8C8A4A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6950-9AC2-074F-9618-CC343C7E8179}" type="slidenum">
              <a:rPr lang="en-US" smtClean="0"/>
              <a:t>‹#›</a:t>
            </a:fld>
            <a:endParaRPr lang="en-US"/>
          </a:p>
        </p:txBody>
      </p:sp>
    </p:spTree>
    <p:extLst>
      <p:ext uri="{BB962C8B-B14F-4D97-AF65-F5344CB8AC3E}">
        <p14:creationId xmlns:p14="http://schemas.microsoft.com/office/powerpoint/2010/main" val="299532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28905-FAD7-C348-82B1-819BE8C8A4AB}" type="datetimeFigureOut">
              <a:rPr lang="en-US" smtClean="0"/>
              <a:t>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16950-9AC2-074F-9618-CC343C7E8179}" type="slidenum">
              <a:rPr lang="en-US" smtClean="0"/>
              <a:t>‹#›</a:t>
            </a:fld>
            <a:endParaRPr lang="en-US"/>
          </a:p>
        </p:txBody>
      </p:sp>
    </p:spTree>
    <p:extLst>
      <p:ext uri="{BB962C8B-B14F-4D97-AF65-F5344CB8AC3E}">
        <p14:creationId xmlns:p14="http://schemas.microsoft.com/office/powerpoint/2010/main" val="294183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86" y="37348"/>
            <a:ext cx="5121915" cy="1323439"/>
          </a:xfrm>
          <a:prstGeom prst="rect">
            <a:avLst/>
          </a:prstGeom>
          <a:noFill/>
        </p:spPr>
        <p:txBody>
          <a:bodyPr wrap="none" rtlCol="0">
            <a:spAutoFit/>
          </a:bodyPr>
          <a:lstStyle/>
          <a:p>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BELL WORK</a:t>
            </a:r>
            <a:endPar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392186" y="1360787"/>
            <a:ext cx="8273253" cy="5386089"/>
          </a:xfrm>
          <a:prstGeom prst="rect">
            <a:avLst/>
          </a:prstGeom>
          <a:noFill/>
        </p:spPr>
        <p:txBody>
          <a:bodyPr wrap="square" rtlCol="0">
            <a:spAutoFit/>
          </a:bodyPr>
          <a:lstStyle/>
          <a:p>
            <a:r>
              <a:rPr lang="en-US" sz="3200" b="1" dirty="0" smtClean="0">
                <a:solidFill>
                  <a:srgbClr val="FF0000"/>
                </a:solidFill>
              </a:rPr>
              <a:t>If you were there…</a:t>
            </a:r>
            <a:endParaRPr lang="en-US" sz="3200" dirty="0"/>
          </a:p>
          <a:p>
            <a:r>
              <a:rPr lang="en-US" sz="3200" dirty="0" smtClean="0"/>
              <a:t>Imagine that you are a Roman senator. You are worried about the growing power of military men in Rome’s government. Some senators want to take violent action to stop generals from taking power in the senate. They fear the generals will one day become powerful dictators. Is using violence against generals okay if it means saving the Roman Republic? </a:t>
            </a:r>
            <a:endParaRPr lang="en-US" sz="3200" i="1" dirty="0" smtClean="0">
              <a:solidFill>
                <a:srgbClr val="FF0000"/>
              </a:solidFill>
            </a:endParaRPr>
          </a:p>
          <a:p>
            <a:r>
              <a:rPr lang="en-US" sz="3200" b="1" dirty="0" smtClean="0">
                <a:solidFill>
                  <a:srgbClr val="FF0000"/>
                </a:solidFill>
              </a:rPr>
              <a:t>Write 3-5 sentences explaining your thoughts.</a:t>
            </a:r>
          </a:p>
          <a:p>
            <a:endParaRPr lang="en-US" sz="1200" dirty="0"/>
          </a:p>
          <a:p>
            <a:r>
              <a:rPr lang="en-US" sz="1200" dirty="0" smtClean="0"/>
              <a:t>Revised scenario from HOLT World History textbook p. 322</a:t>
            </a:r>
            <a:endParaRPr lang="en-US" sz="1200" dirty="0"/>
          </a:p>
        </p:txBody>
      </p:sp>
      <p:pic>
        <p:nvPicPr>
          <p:cNvPr id="4" name="Picture 3"/>
          <p:cNvPicPr>
            <a:picLocks noChangeAspect="1"/>
          </p:cNvPicPr>
          <p:nvPr/>
        </p:nvPicPr>
        <p:blipFill>
          <a:blip r:embed="rId2"/>
          <a:stretch>
            <a:fillRect/>
          </a:stretch>
        </p:blipFill>
        <p:spPr>
          <a:xfrm>
            <a:off x="5881076" y="0"/>
            <a:ext cx="3262923" cy="2000956"/>
          </a:xfrm>
          <a:prstGeom prst="rect">
            <a:avLst/>
          </a:prstGeom>
        </p:spPr>
      </p:pic>
    </p:spTree>
    <p:extLst>
      <p:ext uri="{BB962C8B-B14F-4D97-AF65-F5344CB8AC3E}">
        <p14:creationId xmlns:p14="http://schemas.microsoft.com/office/powerpoint/2010/main" val="3918099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00" y="66425"/>
            <a:ext cx="6641500" cy="1143000"/>
          </a:xfrm>
        </p:spPr>
        <p:txBody>
          <a:bodyPr>
            <a:noAutofit/>
          </a:bodyPr>
          <a:lstStyle/>
          <a:p>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Create A Play</a:t>
            </a:r>
            <a:endPar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2641599" y="1483686"/>
            <a:ext cx="6705369" cy="5078314"/>
          </a:xfrm>
          <a:prstGeom prst="rect">
            <a:avLst/>
          </a:prstGeom>
          <a:noFill/>
        </p:spPr>
        <p:txBody>
          <a:bodyPr wrap="square" rtlCol="0">
            <a:spAutoFit/>
          </a:bodyPr>
          <a:lstStyle/>
          <a:p>
            <a:pPr marL="285750" indent="-285750">
              <a:buFont typeface="Arial"/>
              <a:buChar char="•"/>
            </a:pPr>
            <a:r>
              <a:rPr lang="en-US" sz="3600" b="1" dirty="0" smtClean="0"/>
              <a:t>With your assigned group, create a short play that reflects what you learned today about Julius Caesar and his son Octavian (later called Augustus). </a:t>
            </a:r>
          </a:p>
          <a:p>
            <a:pPr marL="285750" indent="-285750">
              <a:buFont typeface="Arial"/>
              <a:buChar char="•"/>
            </a:pPr>
            <a:endParaRPr lang="en-US" sz="3600" b="1" dirty="0" smtClean="0"/>
          </a:p>
          <a:p>
            <a:pPr marL="285750" indent="-285750">
              <a:buFont typeface="Arial"/>
              <a:buChar char="•"/>
            </a:pPr>
            <a:r>
              <a:rPr lang="en-US" sz="3600" b="1" dirty="0" smtClean="0"/>
              <a:t>Your play should be from 1 to 2 minutes long and reflect your knowledge of today’s lesson. </a:t>
            </a:r>
            <a:endParaRPr lang="en-US" sz="3600" b="1" dirty="0"/>
          </a:p>
        </p:txBody>
      </p:sp>
      <p:pic>
        <p:nvPicPr>
          <p:cNvPr id="4" name="Picture 3"/>
          <p:cNvPicPr>
            <a:picLocks noChangeAspect="1"/>
          </p:cNvPicPr>
          <p:nvPr/>
        </p:nvPicPr>
        <p:blipFill>
          <a:blip r:embed="rId2"/>
          <a:stretch>
            <a:fillRect/>
          </a:stretch>
        </p:blipFill>
        <p:spPr>
          <a:xfrm>
            <a:off x="0" y="3771900"/>
            <a:ext cx="2641600" cy="3086100"/>
          </a:xfrm>
          <a:prstGeom prst="rect">
            <a:avLst/>
          </a:prstGeom>
        </p:spPr>
      </p:pic>
      <p:pic>
        <p:nvPicPr>
          <p:cNvPr id="5" name="Picture 4"/>
          <p:cNvPicPr>
            <a:picLocks noChangeAspect="1"/>
          </p:cNvPicPr>
          <p:nvPr/>
        </p:nvPicPr>
        <p:blipFill>
          <a:blip r:embed="rId3"/>
          <a:stretch>
            <a:fillRect/>
          </a:stretch>
        </p:blipFill>
        <p:spPr>
          <a:xfrm>
            <a:off x="166539" y="212767"/>
            <a:ext cx="2335961" cy="35350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2010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487"/>
            <a:ext cx="8229600" cy="1143000"/>
          </a:xfrm>
        </p:spPr>
        <p:txBody>
          <a:bodyPr>
            <a:noAutofit/>
          </a:bodyPr>
          <a:lstStyle/>
          <a:p>
            <a:r>
              <a:rPr lang="en-US" sz="9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OBJECTIVE</a:t>
            </a:r>
            <a:endParaRPr lang="en-US" sz="9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1783556" y="2430643"/>
            <a:ext cx="7083899" cy="2585323"/>
          </a:xfrm>
          <a:prstGeom prst="rect">
            <a:avLst/>
          </a:prstGeom>
          <a:noFill/>
        </p:spPr>
        <p:txBody>
          <a:bodyPr wrap="square" rtlCol="0">
            <a:spAutoFit/>
          </a:bodyPr>
          <a:lstStyle/>
          <a:p>
            <a:r>
              <a:rPr lang="en-US" sz="5400" b="1" dirty="0" smtClean="0"/>
              <a:t>I can analyze the growth and significance of the Roman Empire.</a:t>
            </a:r>
          </a:p>
        </p:txBody>
      </p:sp>
      <p:pic>
        <p:nvPicPr>
          <p:cNvPr id="6" name="Picture 5"/>
          <p:cNvPicPr>
            <a:picLocks noChangeAspect="1"/>
          </p:cNvPicPr>
          <p:nvPr/>
        </p:nvPicPr>
        <p:blipFill>
          <a:blip r:embed="rId2"/>
          <a:stretch>
            <a:fillRect/>
          </a:stretch>
        </p:blipFill>
        <p:spPr>
          <a:xfrm>
            <a:off x="85104" y="2992807"/>
            <a:ext cx="1698452" cy="1360115"/>
          </a:xfrm>
          <a:prstGeom prst="rect">
            <a:avLst/>
          </a:prstGeom>
        </p:spPr>
      </p:pic>
    </p:spTree>
    <p:extLst>
      <p:ext uri="{BB962C8B-B14F-4D97-AF65-F5344CB8AC3E}">
        <p14:creationId xmlns:p14="http://schemas.microsoft.com/office/powerpoint/2010/main" val="346698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2161" b="12215"/>
          <a:stretch/>
        </p:blipFill>
        <p:spPr>
          <a:xfrm>
            <a:off x="457200" y="1579935"/>
            <a:ext cx="8128000" cy="3175358"/>
          </a:xfrm>
          <a:prstGeom prst="rect">
            <a:avLst/>
          </a:prstGeom>
        </p:spPr>
      </p:pic>
      <p:sp>
        <p:nvSpPr>
          <p:cNvPr id="2" name="Title 1"/>
          <p:cNvSpPr>
            <a:spLocks noGrp="1"/>
          </p:cNvSpPr>
          <p:nvPr>
            <p:ph type="title"/>
          </p:nvPr>
        </p:nvSpPr>
        <p:spPr>
          <a:xfrm>
            <a:off x="457200" y="26805"/>
            <a:ext cx="8229600" cy="1143000"/>
          </a:xfrm>
        </p:spPr>
        <p:txBody>
          <a:bodyPr>
            <a:noAutofit/>
          </a:bodyPr>
          <a:lstStyle/>
          <a:p>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ROMAN EMPIRE</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326471" y="4577820"/>
            <a:ext cx="8507048" cy="2062103"/>
          </a:xfrm>
          <a:prstGeom prst="rect">
            <a:avLst/>
          </a:prstGeom>
          <a:noFill/>
        </p:spPr>
        <p:txBody>
          <a:bodyPr wrap="square" rtlCol="0">
            <a:spAutoFit/>
          </a:bodyPr>
          <a:lstStyle/>
          <a:p>
            <a:pPr marL="457200" indent="-457200">
              <a:buFont typeface="Arial"/>
              <a:buChar char="•"/>
            </a:pPr>
            <a:r>
              <a:rPr lang="en-US" sz="3200" dirty="0" smtClean="0"/>
              <a:t>The end of the Roman Republic led to the start of the </a:t>
            </a:r>
            <a:r>
              <a:rPr lang="en-US" sz="3200" b="1" dirty="0" smtClean="0"/>
              <a:t>Roman Empire</a:t>
            </a:r>
          </a:p>
          <a:p>
            <a:pPr marL="457200" indent="-457200">
              <a:buFont typeface="Arial"/>
              <a:buChar char="•"/>
            </a:pPr>
            <a:r>
              <a:rPr lang="en-US" sz="3200" dirty="0" smtClean="0"/>
              <a:t>Today we will see how the Roman turned their republic into an Empire.</a:t>
            </a:r>
            <a:endParaRPr lang="en-US" sz="3200" dirty="0"/>
          </a:p>
        </p:txBody>
      </p:sp>
      <p:sp>
        <p:nvSpPr>
          <p:cNvPr id="7" name="Oval 6"/>
          <p:cNvSpPr/>
          <p:nvPr/>
        </p:nvSpPr>
        <p:spPr>
          <a:xfrm>
            <a:off x="5210467" y="1423196"/>
            <a:ext cx="2651926" cy="272639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0760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7290" y="0"/>
            <a:ext cx="5073624" cy="1200329"/>
          </a:xfrm>
          <a:prstGeom prst="rect">
            <a:avLst/>
          </a:prstGeom>
          <a:noFill/>
        </p:spPr>
        <p:txBody>
          <a:bodyPr wrap="none" rtlCol="0">
            <a:spAutoFit/>
          </a:bodyPr>
          <a:lstStyle/>
          <a:p>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Julius Caesar</a:t>
            </a:r>
            <a:endPar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3"/>
          <p:cNvPicPr>
            <a:picLocks noChangeAspect="1"/>
          </p:cNvPicPr>
          <p:nvPr/>
        </p:nvPicPr>
        <p:blipFill>
          <a:blip r:embed="rId2"/>
          <a:stretch>
            <a:fillRect/>
          </a:stretch>
        </p:blipFill>
        <p:spPr>
          <a:xfrm>
            <a:off x="6286500" y="4000500"/>
            <a:ext cx="2857500" cy="2857500"/>
          </a:xfrm>
          <a:prstGeom prst="rect">
            <a:avLst/>
          </a:prstGeom>
        </p:spPr>
      </p:pic>
      <p:pic>
        <p:nvPicPr>
          <p:cNvPr id="5" name="Picture 4"/>
          <p:cNvPicPr>
            <a:picLocks noChangeAspect="1"/>
          </p:cNvPicPr>
          <p:nvPr/>
        </p:nvPicPr>
        <p:blipFill>
          <a:blip r:embed="rId3"/>
          <a:stretch>
            <a:fillRect/>
          </a:stretch>
        </p:blipFill>
        <p:spPr>
          <a:xfrm>
            <a:off x="6273800" y="1119399"/>
            <a:ext cx="2870200" cy="2832100"/>
          </a:xfrm>
          <a:prstGeom prst="rect">
            <a:avLst/>
          </a:prstGeom>
        </p:spPr>
      </p:pic>
      <p:sp>
        <p:nvSpPr>
          <p:cNvPr id="6" name="TextBox 5"/>
          <p:cNvSpPr txBox="1"/>
          <p:nvPr/>
        </p:nvSpPr>
        <p:spPr>
          <a:xfrm>
            <a:off x="0" y="1225690"/>
            <a:ext cx="6125570" cy="5262979"/>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Julius Caesar was one of Rome’s most powerful generals</a:t>
            </a:r>
          </a:p>
          <a:p>
            <a:pPr marL="285750" indent="-285750">
              <a:buFont typeface="Arial"/>
              <a:buChar char="•"/>
            </a:pPr>
            <a:r>
              <a:rPr lang="en-US" sz="2400" dirty="0" smtClean="0"/>
              <a:t>Roman’s admired him for his bravery in battle and land acquisitions</a:t>
            </a:r>
            <a:endParaRPr lang="en-US" dirty="0"/>
          </a:p>
          <a:p>
            <a:pPr marL="285750" indent="-285750">
              <a:buFont typeface="Arial"/>
              <a:buChar char="•"/>
            </a:pPr>
            <a:r>
              <a:rPr lang="en-US" sz="2400" dirty="0" smtClean="0">
                <a:solidFill>
                  <a:schemeClr val="tx2"/>
                </a:solidFill>
              </a:rPr>
              <a:t>Caesar’s military made him an important figure in Roman politics</a:t>
            </a:r>
          </a:p>
          <a:p>
            <a:pPr marL="285750" indent="-285750">
              <a:buFont typeface="Arial"/>
              <a:buChar char="•"/>
            </a:pPr>
            <a:r>
              <a:rPr lang="en-US" sz="2400" dirty="0" smtClean="0"/>
              <a:t>Caesar was also an excellent speaker which won him many supporters</a:t>
            </a:r>
          </a:p>
          <a:p>
            <a:pPr marL="285750" indent="-285750">
              <a:buFont typeface="Arial"/>
              <a:buChar char="•"/>
            </a:pPr>
            <a:r>
              <a:rPr lang="en-US" sz="2400" dirty="0" smtClean="0">
                <a:solidFill>
                  <a:schemeClr val="tx2"/>
                </a:solidFill>
              </a:rPr>
              <a:t>In 45 BC, Julius Caesar proclaimed himself the dictator of Rome</a:t>
            </a:r>
          </a:p>
          <a:p>
            <a:pPr marL="285750" indent="-285750">
              <a:buFont typeface="Arial"/>
              <a:buChar char="•"/>
            </a:pPr>
            <a:r>
              <a:rPr lang="en-US" sz="2400" dirty="0" smtClean="0"/>
              <a:t>Many of the Roman senators did not approve of the way Caesar came to power</a:t>
            </a:r>
          </a:p>
          <a:p>
            <a:pPr marL="285750" indent="-285750">
              <a:buFont typeface="Arial"/>
              <a:buChar char="•"/>
            </a:pPr>
            <a:r>
              <a:rPr lang="en-US" sz="2400" dirty="0" smtClean="0">
                <a:solidFill>
                  <a:schemeClr val="tx2"/>
                </a:solidFill>
              </a:rPr>
              <a:t>On March 15, 44 BC a group of senators attacked Caesar in the senate and killed him</a:t>
            </a:r>
          </a:p>
        </p:txBody>
      </p:sp>
    </p:spTree>
    <p:extLst>
      <p:ext uri="{BB962C8B-B14F-4D97-AF65-F5344CB8AC3E}">
        <p14:creationId xmlns:p14="http://schemas.microsoft.com/office/powerpoint/2010/main" val="3899345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5663"/>
            <a:ext cx="9144000" cy="5254764"/>
          </a:xfrm>
          <a:prstGeom prst="rect">
            <a:avLst/>
          </a:prstGeom>
        </p:spPr>
      </p:pic>
      <p:sp>
        <p:nvSpPr>
          <p:cNvPr id="3" name="TextBox 2"/>
          <p:cNvSpPr txBox="1"/>
          <p:nvPr/>
        </p:nvSpPr>
        <p:spPr>
          <a:xfrm>
            <a:off x="1519663" y="0"/>
            <a:ext cx="5881087" cy="1015663"/>
          </a:xfrm>
          <a:prstGeom prst="rect">
            <a:avLst/>
          </a:prstGeom>
          <a:noFill/>
        </p:spPr>
        <p:txBody>
          <a:bodyPr wrap="none" rtlCol="0">
            <a:sp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Roman Expansion</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0" y="6291248"/>
            <a:ext cx="9270029" cy="384721"/>
          </a:xfrm>
          <a:prstGeom prst="rect">
            <a:avLst/>
          </a:prstGeom>
          <a:noFill/>
        </p:spPr>
        <p:txBody>
          <a:bodyPr wrap="none" rtlCol="0">
            <a:spAutoFit/>
          </a:bodyPr>
          <a:lstStyle/>
          <a:p>
            <a:r>
              <a:rPr lang="en-US" sz="1900" b="1" dirty="0" smtClean="0"/>
              <a:t>Based on the map above, what conclusions can you make about Roman power in 117 AD?</a:t>
            </a:r>
            <a:endParaRPr lang="en-US" sz="1900" b="1" dirty="0"/>
          </a:p>
        </p:txBody>
      </p:sp>
    </p:spTree>
    <p:extLst>
      <p:ext uri="{BB962C8B-B14F-4D97-AF65-F5344CB8AC3E}">
        <p14:creationId xmlns:p14="http://schemas.microsoft.com/office/powerpoint/2010/main" val="401475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4836" y="4472941"/>
            <a:ext cx="3921682" cy="2299998"/>
          </a:xfrm>
          <a:prstGeom prst="rect">
            <a:avLst/>
          </a:prstGeom>
        </p:spPr>
      </p:pic>
      <p:sp>
        <p:nvSpPr>
          <p:cNvPr id="4" name="TextBox 3"/>
          <p:cNvSpPr txBox="1"/>
          <p:nvPr/>
        </p:nvSpPr>
        <p:spPr>
          <a:xfrm>
            <a:off x="915961" y="0"/>
            <a:ext cx="7297641" cy="1200329"/>
          </a:xfrm>
          <a:prstGeom prst="rect">
            <a:avLst/>
          </a:prstGeom>
          <a:noFill/>
        </p:spPr>
        <p:txBody>
          <a:bodyPr wrap="none" rtlCol="0">
            <a:spAutoFit/>
          </a:bodyPr>
          <a:lstStyle/>
          <a:p>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Roman Leadership</a:t>
            </a:r>
            <a:endPar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187356" y="1264792"/>
            <a:ext cx="8956643" cy="3293209"/>
          </a:xfrm>
          <a:prstGeom prst="rect">
            <a:avLst/>
          </a:prstGeom>
          <a:noFill/>
        </p:spPr>
        <p:txBody>
          <a:bodyPr wrap="square" rtlCol="0">
            <a:spAutoFit/>
          </a:bodyPr>
          <a:lstStyle/>
          <a:p>
            <a:r>
              <a:rPr lang="en-US" sz="4000" b="1" dirty="0" smtClean="0">
                <a:solidFill>
                  <a:srgbClr val="B400B5"/>
                </a:solidFill>
              </a:rPr>
              <a:t>What does it take to be the </a:t>
            </a:r>
          </a:p>
          <a:p>
            <a:r>
              <a:rPr lang="en-US" sz="4000" b="1" dirty="0" smtClean="0">
                <a:solidFill>
                  <a:srgbClr val="B400B5"/>
                </a:solidFill>
              </a:rPr>
              <a:t>leader of the Roman Empire? </a:t>
            </a:r>
          </a:p>
          <a:p>
            <a:r>
              <a:rPr lang="en-US" sz="3200" b="1" i="1" dirty="0" smtClean="0">
                <a:solidFill>
                  <a:srgbClr val="FF0000"/>
                </a:solidFill>
              </a:rPr>
              <a:t>Keep these facts in mind:</a:t>
            </a:r>
            <a:endParaRPr lang="en-US" sz="1400" b="1" i="1" dirty="0" smtClean="0">
              <a:solidFill>
                <a:srgbClr val="FF0000"/>
              </a:solidFill>
            </a:endParaRPr>
          </a:p>
          <a:p>
            <a:pPr marL="457200" indent="-457200">
              <a:buFont typeface="Arial"/>
              <a:buChar char="•"/>
            </a:pPr>
            <a:r>
              <a:rPr lang="en-US" sz="2400" b="1" dirty="0" smtClean="0"/>
              <a:t>The Romans had over 55,000 miles of paved highways</a:t>
            </a:r>
          </a:p>
          <a:p>
            <a:pPr marL="457200" indent="-457200">
              <a:buFont typeface="Arial"/>
              <a:buChar char="•"/>
            </a:pPr>
            <a:r>
              <a:rPr lang="en-US" sz="2400" b="1" dirty="0" smtClean="0"/>
              <a:t>56 million people lived within the borders of the Roman Empire</a:t>
            </a:r>
          </a:p>
          <a:p>
            <a:pPr marL="457200" indent="-457200">
              <a:buFont typeface="Arial"/>
              <a:buChar char="•"/>
            </a:pPr>
            <a:r>
              <a:rPr lang="en-US" sz="2400" b="1" dirty="0" smtClean="0"/>
              <a:t>The Roman Empire consists of a multitude of people groups with unique cultures, religions, and languages.</a:t>
            </a:r>
          </a:p>
        </p:txBody>
      </p:sp>
    </p:spTree>
    <p:extLst>
      <p:ext uri="{BB962C8B-B14F-4D97-AF65-F5344CB8AC3E}">
        <p14:creationId xmlns:p14="http://schemas.microsoft.com/office/powerpoint/2010/main" val="419127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7493" y="18674"/>
            <a:ext cx="3964246" cy="1323439"/>
          </a:xfrm>
          <a:prstGeom prst="rect">
            <a:avLst/>
          </a:prstGeom>
          <a:noFill/>
        </p:spPr>
        <p:txBody>
          <a:bodyPr wrap="none" rtlCol="0">
            <a:spAutoFit/>
          </a:bodyPr>
          <a:lstStyle/>
          <a:p>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Octavian</a:t>
            </a:r>
            <a:endPar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p:cNvPicPr>
            <a:picLocks noChangeAspect="1"/>
          </p:cNvPicPr>
          <p:nvPr/>
        </p:nvPicPr>
        <p:blipFill>
          <a:blip r:embed="rId2"/>
          <a:stretch>
            <a:fillRect/>
          </a:stretch>
        </p:blipFill>
        <p:spPr>
          <a:xfrm>
            <a:off x="0" y="0"/>
            <a:ext cx="2644918" cy="2802643"/>
          </a:xfrm>
          <a:prstGeom prst="rect">
            <a:avLst/>
          </a:prstGeom>
        </p:spPr>
      </p:pic>
      <p:sp>
        <p:nvSpPr>
          <p:cNvPr id="4" name="TextBox 3"/>
          <p:cNvSpPr txBox="1"/>
          <p:nvPr/>
        </p:nvSpPr>
        <p:spPr>
          <a:xfrm>
            <a:off x="2644919" y="1342113"/>
            <a:ext cx="6499081" cy="5539979"/>
          </a:xfrm>
          <a:prstGeom prst="rect">
            <a:avLst/>
          </a:prstGeom>
          <a:noFill/>
        </p:spPr>
        <p:txBody>
          <a:bodyPr wrap="square" rtlCol="0">
            <a:spAutoFit/>
          </a:bodyPr>
          <a:lstStyle/>
          <a:p>
            <a:pPr marL="285750" indent="-285750">
              <a:buFont typeface="Arial"/>
              <a:buChar char="•"/>
            </a:pPr>
            <a:r>
              <a:rPr lang="en-US" sz="2800" dirty="0" smtClean="0"/>
              <a:t>Caesar’s adopted son Octavian would become </a:t>
            </a:r>
            <a:r>
              <a:rPr lang="en-US" sz="2800" dirty="0" smtClean="0"/>
              <a:t>emperor of </a:t>
            </a:r>
            <a:r>
              <a:rPr lang="en-US" sz="2800" dirty="0" smtClean="0"/>
              <a:t>Rome </a:t>
            </a:r>
            <a:endParaRPr lang="en-US" sz="2800" dirty="0" smtClean="0"/>
          </a:p>
          <a:p>
            <a:pPr marL="285750" indent="-285750">
              <a:buFont typeface="Arial"/>
              <a:buChar char="•"/>
            </a:pPr>
            <a:r>
              <a:rPr lang="en-US" sz="2800" dirty="0" smtClean="0"/>
              <a:t>In </a:t>
            </a:r>
            <a:r>
              <a:rPr lang="en-US" sz="2800" dirty="0" smtClean="0"/>
              <a:t>27 BC, Octavian gave up his senate seat and was named “Augustus” which means “revered one”</a:t>
            </a:r>
          </a:p>
          <a:p>
            <a:pPr marL="285750" indent="-285750">
              <a:buFont typeface="Arial"/>
              <a:buChar char="•"/>
            </a:pPr>
            <a:r>
              <a:rPr lang="en-US" sz="2800" dirty="0" smtClean="0"/>
              <a:t>With Augustus as the new leader, Rome would enter a new era known as the </a:t>
            </a:r>
            <a:r>
              <a:rPr lang="en-US" sz="2800" b="1" dirty="0" smtClean="0"/>
              <a:t>Roman Empire</a:t>
            </a:r>
          </a:p>
          <a:p>
            <a:pPr marL="285750" indent="-285750">
              <a:buFont typeface="Arial"/>
              <a:buChar char="•"/>
            </a:pPr>
            <a:r>
              <a:rPr lang="en-US" sz="2800" dirty="0" smtClean="0"/>
              <a:t>The first 200 years of the Roman Empire were very peaceful. </a:t>
            </a:r>
          </a:p>
          <a:p>
            <a:pPr marL="285750" indent="-285750">
              <a:buFont typeface="Arial"/>
              <a:buChar char="•"/>
            </a:pPr>
            <a:r>
              <a:rPr lang="en-US" sz="2800" dirty="0" smtClean="0"/>
              <a:t>We call this time period the </a:t>
            </a:r>
            <a:r>
              <a:rPr lang="en-US" sz="2800" b="1" dirty="0" err="1" smtClean="0"/>
              <a:t>Pax</a:t>
            </a:r>
            <a:r>
              <a:rPr lang="en-US" sz="2800" b="1" dirty="0" smtClean="0"/>
              <a:t> </a:t>
            </a:r>
            <a:r>
              <a:rPr lang="en-US" sz="2800" b="1" dirty="0" err="1" smtClean="0"/>
              <a:t>Romana</a:t>
            </a:r>
            <a:r>
              <a:rPr lang="en-US" sz="2800" b="1" dirty="0" smtClean="0"/>
              <a:t> </a:t>
            </a:r>
            <a:r>
              <a:rPr lang="en-US" sz="2800" dirty="0" smtClean="0"/>
              <a:t>which means Roman Peace</a:t>
            </a:r>
          </a:p>
          <a:p>
            <a:pPr marL="285750" indent="-285750">
              <a:buFont typeface="Arial"/>
              <a:buChar char="•"/>
            </a:pPr>
            <a:endParaRPr lang="en-US" dirty="0"/>
          </a:p>
        </p:txBody>
      </p:sp>
      <p:pic>
        <p:nvPicPr>
          <p:cNvPr id="5" name="Picture 4"/>
          <p:cNvPicPr>
            <a:picLocks noChangeAspect="1"/>
          </p:cNvPicPr>
          <p:nvPr/>
        </p:nvPicPr>
        <p:blipFill>
          <a:blip r:embed="rId3"/>
          <a:stretch>
            <a:fillRect/>
          </a:stretch>
        </p:blipFill>
        <p:spPr>
          <a:xfrm>
            <a:off x="-1" y="3350759"/>
            <a:ext cx="2644919" cy="3301828"/>
          </a:xfrm>
          <a:prstGeom prst="rect">
            <a:avLst/>
          </a:prstGeom>
        </p:spPr>
      </p:pic>
    </p:spTree>
    <p:extLst>
      <p:ext uri="{BB962C8B-B14F-4D97-AF65-F5344CB8AC3E}">
        <p14:creationId xmlns:p14="http://schemas.microsoft.com/office/powerpoint/2010/main" val="3346486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6022"/>
            <a:ext cx="6239272" cy="1015663"/>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Emperor Augustus</a:t>
            </a:r>
          </a:p>
        </p:txBody>
      </p:sp>
      <p:sp>
        <p:nvSpPr>
          <p:cNvPr id="3" name="TextBox 2"/>
          <p:cNvSpPr txBox="1"/>
          <p:nvPr/>
        </p:nvSpPr>
        <p:spPr>
          <a:xfrm>
            <a:off x="0" y="1071685"/>
            <a:ext cx="9143999" cy="5632310"/>
          </a:xfrm>
          <a:prstGeom prst="rect">
            <a:avLst/>
          </a:prstGeom>
          <a:noFill/>
        </p:spPr>
        <p:txBody>
          <a:bodyPr wrap="square" rtlCol="0">
            <a:spAutoFit/>
          </a:bodyPr>
          <a:lstStyle/>
          <a:p>
            <a:r>
              <a:rPr lang="en-US" sz="2400" b="1" dirty="0" smtClean="0">
                <a:solidFill>
                  <a:srgbClr val="FF0000"/>
                </a:solidFill>
              </a:rPr>
              <a:t>When did he live?</a:t>
            </a:r>
            <a:r>
              <a:rPr lang="en-US" sz="2400" b="1" dirty="0" smtClean="0"/>
              <a:t> 63 BC to 14 AD</a:t>
            </a:r>
          </a:p>
          <a:p>
            <a:r>
              <a:rPr lang="en-US" sz="2400" b="1" dirty="0" smtClean="0">
                <a:solidFill>
                  <a:srgbClr val="FF0000"/>
                </a:solidFill>
              </a:rPr>
              <a:t>Where did he live? </a:t>
            </a:r>
            <a:r>
              <a:rPr lang="en-US" sz="2400" b="1" dirty="0" smtClean="0"/>
              <a:t>Rome</a:t>
            </a:r>
          </a:p>
          <a:p>
            <a:r>
              <a:rPr lang="en-US" sz="2400" b="1" dirty="0" smtClean="0">
                <a:solidFill>
                  <a:srgbClr val="FF0000"/>
                </a:solidFill>
              </a:rPr>
              <a:t>What did he do? </a:t>
            </a:r>
            <a:r>
              <a:rPr lang="en-US" sz="2400" b="1" dirty="0" smtClean="0"/>
              <a:t>As the leader of Rome, Augustus made many improvements in the city. He created a fire department and a police force to protect the city’s people. He built new aqueducts and repaired old ones to increase Rome’s water supply. Augustus also worked on improving and expanding Rome’s road network.</a:t>
            </a:r>
          </a:p>
          <a:p>
            <a:r>
              <a:rPr lang="en-US" sz="2400" b="1" dirty="0" smtClean="0">
                <a:solidFill>
                  <a:srgbClr val="FF0000"/>
                </a:solidFill>
              </a:rPr>
              <a:t>Why is he important? </a:t>
            </a:r>
            <a:r>
              <a:rPr lang="en-US" sz="2400" b="1" dirty="0" smtClean="0"/>
              <a:t>As Rome’s first emperor, Augustus is one of the most significant figures in Roman history. Also singlehandedly, he changed the nature of Roman government forever. But Augustus is also known for the great monuments he build all around Rome. He built a new forum that held statues, monuments, and a great temple to the god Mars. In writing about his life, Augustus declared, “I found Rome a city of brick and left it a city of marble.”</a:t>
            </a:r>
          </a:p>
          <a:p>
            <a:r>
              <a:rPr lang="en-US" sz="2400" b="1" dirty="0" smtClean="0">
                <a:solidFill>
                  <a:srgbClr val="FF0000"/>
                </a:solidFill>
              </a:rPr>
              <a:t>Point of View: Why do you think so many Romans admired Augustus?</a:t>
            </a:r>
            <a:endParaRPr lang="en-US" sz="2400" b="1" dirty="0">
              <a:solidFill>
                <a:srgbClr val="FF0000"/>
              </a:solidFill>
            </a:endParaRPr>
          </a:p>
        </p:txBody>
      </p:sp>
      <p:pic>
        <p:nvPicPr>
          <p:cNvPr id="4" name="Picture 3"/>
          <p:cNvPicPr>
            <a:picLocks noChangeAspect="1"/>
          </p:cNvPicPr>
          <p:nvPr/>
        </p:nvPicPr>
        <p:blipFill>
          <a:blip r:embed="rId2"/>
          <a:stretch>
            <a:fillRect/>
          </a:stretch>
        </p:blipFill>
        <p:spPr>
          <a:xfrm>
            <a:off x="6239272" y="1"/>
            <a:ext cx="2904727" cy="1932964"/>
          </a:xfrm>
          <a:prstGeom prst="rect">
            <a:avLst/>
          </a:prstGeom>
        </p:spPr>
      </p:pic>
    </p:spTree>
    <p:extLst>
      <p:ext uri="{BB962C8B-B14F-4D97-AF65-F5344CB8AC3E}">
        <p14:creationId xmlns:p14="http://schemas.microsoft.com/office/powerpoint/2010/main" val="386926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073" y="0"/>
            <a:ext cx="7212983" cy="4724504"/>
          </a:xfrm>
          <a:prstGeom prst="rect">
            <a:avLst/>
          </a:prstGeom>
        </p:spPr>
      </p:pic>
      <p:sp>
        <p:nvSpPr>
          <p:cNvPr id="3" name="Rectangle 2"/>
          <p:cNvSpPr/>
          <p:nvPr/>
        </p:nvSpPr>
        <p:spPr>
          <a:xfrm>
            <a:off x="336159" y="4777145"/>
            <a:ext cx="8478685" cy="2092881"/>
          </a:xfrm>
          <a:prstGeom prst="rect">
            <a:avLst/>
          </a:prstGeom>
        </p:spPr>
        <p:txBody>
          <a:bodyPr wrap="square">
            <a:spAutoFit/>
          </a:bodyPr>
          <a:lstStyle/>
          <a:p>
            <a:pPr marL="285750" indent="-285750">
              <a:buFont typeface="Arial"/>
              <a:buChar char="•"/>
            </a:pPr>
            <a:r>
              <a:rPr lang="en-US" sz="2000" dirty="0" smtClean="0"/>
              <a:t>The map above shows the Roman Empire in 117 AD at the height of the </a:t>
            </a:r>
            <a:r>
              <a:rPr lang="en-US" sz="2000" dirty="0" err="1" smtClean="0"/>
              <a:t>Pax</a:t>
            </a:r>
            <a:r>
              <a:rPr lang="en-US" sz="2000" dirty="0" smtClean="0"/>
              <a:t> </a:t>
            </a:r>
            <a:r>
              <a:rPr lang="en-US" sz="2000" dirty="0" err="1" smtClean="0"/>
              <a:t>Romana</a:t>
            </a:r>
            <a:r>
              <a:rPr lang="en-US" sz="2000" dirty="0" smtClean="0"/>
              <a:t>. This 200-year period saw unprecedented peace and economic prosperity throughout the Empire, which spanned from England in the north to Morocco in the south and Iraq in the east. </a:t>
            </a:r>
          </a:p>
          <a:p>
            <a:pPr marL="285750" indent="-285750">
              <a:buFont typeface="Arial"/>
              <a:buChar char="•"/>
            </a:pPr>
            <a:r>
              <a:rPr lang="en-US" sz="2000" dirty="0" smtClean="0"/>
              <a:t>During the </a:t>
            </a:r>
            <a:r>
              <a:rPr lang="en-US" sz="2000" dirty="0" err="1" smtClean="0"/>
              <a:t>Pax</a:t>
            </a:r>
            <a:r>
              <a:rPr lang="en-US" sz="2000" dirty="0" smtClean="0"/>
              <a:t> </a:t>
            </a:r>
            <a:r>
              <a:rPr lang="en-US" sz="2000" dirty="0" err="1" smtClean="0"/>
              <a:t>Romana</a:t>
            </a:r>
            <a:r>
              <a:rPr lang="en-US" sz="2000" dirty="0" smtClean="0"/>
              <a:t>, the Roman Empire reached its peak in terms of land area, and its population swelled to an estimated 70 million people.</a:t>
            </a:r>
          </a:p>
          <a:p>
            <a:r>
              <a:rPr lang="en-US" sz="1000" dirty="0" smtClean="0"/>
              <a:t>															Source: </a:t>
            </a:r>
            <a:r>
              <a:rPr lang="en-US" sz="1000" dirty="0" err="1" smtClean="0"/>
              <a:t>ushistory.org</a:t>
            </a:r>
            <a:endParaRPr lang="en-US" sz="1000" dirty="0"/>
          </a:p>
        </p:txBody>
      </p:sp>
    </p:spTree>
    <p:extLst>
      <p:ext uri="{BB962C8B-B14F-4D97-AF65-F5344CB8AC3E}">
        <p14:creationId xmlns:p14="http://schemas.microsoft.com/office/powerpoint/2010/main" val="335623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684</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OBJECTIVE</vt:lpstr>
      <vt:lpstr>THE ROMAN EMPIRE</vt:lpstr>
      <vt:lpstr>PowerPoint Presentation</vt:lpstr>
      <vt:lpstr>PowerPoint Presentation</vt:lpstr>
      <vt:lpstr>PowerPoint Presentation</vt:lpstr>
      <vt:lpstr>PowerPoint Presentation</vt:lpstr>
      <vt:lpstr>PowerPoint Presentation</vt:lpstr>
      <vt:lpstr>PowerPoint Presentation</vt:lpstr>
      <vt:lpstr>Create A Play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Baumer</dc:creator>
  <cp:lastModifiedBy>Megan Burnett</cp:lastModifiedBy>
  <cp:revision>22</cp:revision>
  <dcterms:created xsi:type="dcterms:W3CDTF">2015-07-13T14:18:12Z</dcterms:created>
  <dcterms:modified xsi:type="dcterms:W3CDTF">2016-01-08T13:27:50Z</dcterms:modified>
</cp:coreProperties>
</file>