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4" r:id="rId8"/>
    <p:sldId id="259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4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5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7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6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3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D959-6BEC-4F0B-9D97-44216B388383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45155-02D9-420B-B00F-7C0746E0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4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ppardsoftware.com/content/animals/kidscorner/games/foodchaingame.htm" TargetMode="External"/><Relationship Id="rId2" Type="http://schemas.openxmlformats.org/officeDocument/2006/relationships/hyperlink" Target="http://www.sheppardsoftware.com/content/animals/kidscorner/games/producersconsumersgame.ht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Energy Roles in Ecosystems</a:t>
            </a:r>
            <a:endParaRPr lang="en-US" sz="5400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Producers, Consumers, Decomposers</a:t>
            </a:r>
            <a:endParaRPr lang="en-US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7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Food Chains and Food Webs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Moving energy through an ecosystem</a:t>
            </a:r>
            <a:endParaRPr lang="en-US" sz="40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27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8068676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3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Chain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382000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Arrow </a:t>
            </a:r>
            <a:r>
              <a:rPr lang="en-US" b="1" dirty="0" smtClean="0"/>
              <a:t>ALWAYS</a:t>
            </a:r>
            <a:r>
              <a:rPr lang="en-US" dirty="0" smtClean="0"/>
              <a:t> points in the direction </a:t>
            </a:r>
            <a:r>
              <a:rPr lang="en-US" b="1" u="sng" dirty="0" smtClean="0">
                <a:solidFill>
                  <a:srgbClr val="FF0000"/>
                </a:solidFill>
              </a:rPr>
              <a:t>ENERGY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moving</a:t>
            </a:r>
          </a:p>
          <a:p>
            <a:r>
              <a:rPr lang="en-US" dirty="0" smtClean="0"/>
              <a:t>Start with the sun (</a:t>
            </a:r>
            <a:r>
              <a:rPr lang="en-US" b="1" u="sng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!)</a:t>
            </a:r>
          </a:p>
          <a:p>
            <a:r>
              <a:rPr lang="en-US" dirty="0" smtClean="0"/>
              <a:t>The producer, followed by consumers</a:t>
            </a:r>
          </a:p>
          <a:p>
            <a:r>
              <a:rPr lang="en-US" dirty="0" smtClean="0"/>
              <a:t>Ends with decomposers, then starts over again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763809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4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errebeekeeper.files.wordpress.com/2015/06/86154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60787"/>
            <a:ext cx="7199312" cy="548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13757" y="304800"/>
            <a:ext cx="45167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Food Web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9" name="SMARTInkShape-Group27"/>
          <p:cNvGrpSpPr/>
          <p:nvPr/>
        </p:nvGrpSpPr>
        <p:grpSpPr>
          <a:xfrm>
            <a:off x="1967319" y="6181138"/>
            <a:ext cx="133774" cy="217483"/>
            <a:chOff x="1967319" y="6181138"/>
            <a:chExt cx="133774" cy="217483"/>
          </a:xfrm>
        </p:grpSpPr>
        <p:sp>
          <p:nvSpPr>
            <p:cNvPr id="27" name="SMARTInkShape-23"/>
            <p:cNvSpPr/>
            <p:nvPr/>
          </p:nvSpPr>
          <p:spPr>
            <a:xfrm>
              <a:off x="2027039" y="6313289"/>
              <a:ext cx="54400" cy="85332"/>
            </a:xfrm>
            <a:custGeom>
              <a:avLst/>
              <a:gdLst/>
              <a:ahLst/>
              <a:cxnLst/>
              <a:rect l="0" t="0" r="0" b="0"/>
              <a:pathLst>
                <a:path w="54400" h="85332">
                  <a:moveTo>
                    <a:pt x="0" y="0"/>
                  </a:moveTo>
                  <a:lnTo>
                    <a:pt x="0" y="7689"/>
                  </a:lnTo>
                  <a:lnTo>
                    <a:pt x="6137" y="15814"/>
                  </a:lnTo>
                  <a:lnTo>
                    <a:pt x="9094" y="24088"/>
                  </a:lnTo>
                  <a:lnTo>
                    <a:pt x="14821" y="33816"/>
                  </a:lnTo>
                  <a:lnTo>
                    <a:pt x="17951" y="47833"/>
                  </a:lnTo>
                  <a:lnTo>
                    <a:pt x="27395" y="61961"/>
                  </a:lnTo>
                  <a:lnTo>
                    <a:pt x="34004" y="68218"/>
                  </a:lnTo>
                  <a:lnTo>
                    <a:pt x="47889" y="78311"/>
                  </a:lnTo>
                  <a:lnTo>
                    <a:pt x="54399" y="85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/>
            <p:cNvSpPr/>
            <p:nvPr/>
          </p:nvSpPr>
          <p:spPr>
            <a:xfrm>
              <a:off x="1967319" y="6181138"/>
              <a:ext cx="133774" cy="199575"/>
            </a:xfrm>
            <a:custGeom>
              <a:avLst/>
              <a:gdLst/>
              <a:ahLst/>
              <a:cxnLst/>
              <a:rect l="0" t="0" r="0" b="0"/>
              <a:pathLst>
                <a:path w="133774" h="199575">
                  <a:moveTo>
                    <a:pt x="0" y="0"/>
                  </a:moveTo>
                  <a:lnTo>
                    <a:pt x="13047" y="24995"/>
                  </a:lnTo>
                  <a:lnTo>
                    <a:pt x="35825" y="68651"/>
                  </a:lnTo>
                  <a:lnTo>
                    <a:pt x="58104" y="106603"/>
                  </a:lnTo>
                  <a:lnTo>
                    <a:pt x="84893" y="146620"/>
                  </a:lnTo>
                  <a:lnTo>
                    <a:pt x="119147" y="187689"/>
                  </a:lnTo>
                  <a:lnTo>
                    <a:pt x="133773" y="199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86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Webs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581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Connects all the food chains</a:t>
            </a:r>
          </a:p>
          <a:p>
            <a:r>
              <a:rPr lang="en-US" dirty="0" smtClean="0"/>
              <a:t>Arrows are the same as a food chain</a:t>
            </a:r>
          </a:p>
          <a:p>
            <a:r>
              <a:rPr lang="en-US" dirty="0" smtClean="0"/>
              <a:t>Doesn’t include decomposers </a:t>
            </a:r>
          </a:p>
          <a:p>
            <a:r>
              <a:rPr lang="en-US" dirty="0" smtClean="0"/>
              <a:t>“Top” organisms aren’t eaten for food</a:t>
            </a:r>
            <a:endParaRPr lang="en-US" dirty="0"/>
          </a:p>
        </p:txBody>
      </p:sp>
      <p:pic>
        <p:nvPicPr>
          <p:cNvPr id="2052" name="Picture 4" descr="https://encrypted-tbn1.gstatic.com/images?q=tbn:ANd9GcRMisXMI5blMNE0y5vL6PdqfFhlqSBdJ-A6213OOd4k8lJJYX9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4887686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nimals competing for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57" y="1259114"/>
            <a:ext cx="4724400" cy="314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/>
              <a:t>When organisms fight for resources</a:t>
            </a:r>
          </a:p>
          <a:p>
            <a:r>
              <a:rPr lang="en-US" sz="3900" b="1" dirty="0" smtClean="0"/>
              <a:t>Plants</a:t>
            </a:r>
          </a:p>
          <a:p>
            <a:pPr lvl="1"/>
            <a:r>
              <a:rPr lang="en-US" dirty="0" smtClean="0"/>
              <a:t>Sunlight</a:t>
            </a:r>
          </a:p>
          <a:p>
            <a:pPr lvl="1"/>
            <a:r>
              <a:rPr lang="en-US" dirty="0" smtClean="0"/>
              <a:t>Soil </a:t>
            </a:r>
          </a:p>
          <a:p>
            <a:pPr lvl="1"/>
            <a:r>
              <a:rPr lang="en-US" dirty="0" smtClean="0"/>
              <a:t>water</a:t>
            </a:r>
          </a:p>
          <a:p>
            <a:r>
              <a:rPr lang="en-US" sz="3900" b="1" dirty="0" smtClean="0"/>
              <a:t>Animals</a:t>
            </a:r>
          </a:p>
          <a:p>
            <a:pPr lvl="1"/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mates</a:t>
            </a:r>
            <a:endParaRPr lang="en-US" dirty="0"/>
          </a:p>
        </p:txBody>
      </p:sp>
      <p:pic>
        <p:nvPicPr>
          <p:cNvPr id="1028" name="Picture 4" descr="http://i.dailymail.co.uk/i/pix/2013/06/05/article-0-1A28104E000005DC-410_634x3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4484914" cy="27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8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Symbiosis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5093732"/>
          </a:xfrm>
        </p:spPr>
        <p:txBody>
          <a:bodyPr/>
          <a:lstStyle/>
          <a:p>
            <a:r>
              <a:rPr lang="en-US" dirty="0" smtClean="0"/>
              <a:t>Long-term relationship</a:t>
            </a:r>
          </a:p>
          <a:p>
            <a:endParaRPr lang="en-US" dirty="0" smtClean="0"/>
          </a:p>
          <a:p>
            <a:r>
              <a:rPr lang="en-US" b="1" dirty="0" smtClean="0"/>
              <a:t>1) </a:t>
            </a:r>
            <a:r>
              <a:rPr lang="en-US" dirty="0" smtClean="0"/>
              <a:t>Both organisms are helped</a:t>
            </a:r>
          </a:p>
          <a:p>
            <a:r>
              <a:rPr lang="en-US" b="1" dirty="0" smtClean="0"/>
              <a:t>2) </a:t>
            </a:r>
            <a:r>
              <a:rPr lang="en-US" dirty="0" smtClean="0"/>
              <a:t>One is helped, nothing happens to the other</a:t>
            </a:r>
          </a:p>
          <a:p>
            <a:r>
              <a:rPr lang="en-US" b="1" dirty="0" smtClean="0"/>
              <a:t>3) </a:t>
            </a:r>
            <a:r>
              <a:rPr lang="en-US" dirty="0" smtClean="0"/>
              <a:t>One is helped, one is harmed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64000" y="6465332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https://www.youtube.com/watch?v=zTGcS7vJqbs</a:t>
            </a:r>
          </a:p>
        </p:txBody>
      </p:sp>
      <p:pic>
        <p:nvPicPr>
          <p:cNvPr id="2052" name="Picture 4" descr="http://upload.wikimedia.org/wikipedia/commons/thumb/1/1d/European_honey_bee_extracts_nectar.jpg/608px-European_honey_bee_extracts_nec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46" y="1143000"/>
            <a:ext cx="279908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ymbio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486" y="2666999"/>
            <a:ext cx="3052930" cy="205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Image result for symbiosis parasitis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60" y="4510994"/>
            <a:ext cx="3730625" cy="21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7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077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Brain pop on food chains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https://www.brainpop.com/science/ecologyandbehavior/foodchains/</a:t>
            </a:r>
            <a:endParaRPr lang="en-US" dirty="0" smtClean="0"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Producers, consumers, decomposers game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www.sheppardsoftware.com/content/animals/kidscorner/games/producersconsumersgame.htm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Food Chains game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www.sheppardsoftware.com/content/animals/kidscorner/games/foodchaingame.htm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55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Producers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1026" name="Picture 2" descr="Image result for produc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295400"/>
            <a:ext cx="458032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35608"/>
            <a:ext cx="4543425" cy="290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7" descr="Image result for plants and flow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" y="4136018"/>
            <a:ext cx="4195763" cy="272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Image result for plants and flow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018546"/>
            <a:ext cx="4572000" cy="28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7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Producers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Make their own food for energy</a:t>
            </a:r>
          </a:p>
          <a:p>
            <a:endParaRPr lang="en-US" sz="4800" b="1" dirty="0" smtClean="0">
              <a:solidFill>
                <a:srgbClr val="00B050"/>
              </a:solidFill>
            </a:endParaRPr>
          </a:p>
          <a:p>
            <a:r>
              <a:rPr lang="en-US" sz="4800" b="1" dirty="0" smtClean="0">
                <a:solidFill>
                  <a:srgbClr val="00B050"/>
                </a:solidFill>
              </a:rPr>
              <a:t>Use energy from the </a:t>
            </a:r>
            <a:r>
              <a:rPr lang="en-US" sz="4800" b="1" dirty="0" smtClean="0">
                <a:solidFill>
                  <a:srgbClr val="FFC000"/>
                </a:solidFill>
              </a:rPr>
              <a:t>sun</a:t>
            </a:r>
          </a:p>
          <a:p>
            <a:endParaRPr lang="en-US" sz="4800" b="1" dirty="0" smtClean="0">
              <a:solidFill>
                <a:srgbClr val="FFC000"/>
              </a:solidFill>
            </a:endParaRPr>
          </a:p>
          <a:p>
            <a:r>
              <a:rPr lang="en-US" sz="4800" b="1" dirty="0" smtClean="0">
                <a:solidFill>
                  <a:srgbClr val="00B050"/>
                </a:solidFill>
              </a:rPr>
              <a:t>They are a source of energy for other organisms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Consumers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2052" name="Picture 4" descr="http://www.sheppardsoftware.com/content/animals/kidscorner/animaldiet/herbivo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686800" cy="545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5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Consumers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http://www.sheppardsoftware.com/content/animals/kidscorner/animaldiet/carnivo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534400" cy="536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6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Consumers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4098" name="Picture 2" descr="http://www.sheppardsoftware.com/content/animals/kidscorner/animaldiet/omnivor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76337"/>
            <a:ext cx="824195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Can NOT make their own food</a:t>
            </a:r>
          </a:p>
          <a:p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b="1" dirty="0" smtClean="0">
                <a:solidFill>
                  <a:schemeClr val="tx2"/>
                </a:solidFill>
              </a:rPr>
              <a:t>Get energy from producers or other consumers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tx2"/>
                </a:solidFill>
              </a:rPr>
              <a:t>Herbivores  - only eat plants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tx2"/>
                </a:solidFill>
              </a:rPr>
              <a:t>Carnivores – only eat meat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tx2"/>
                </a:solidFill>
              </a:rPr>
              <a:t>Omnivores – eat both plants and meat</a:t>
            </a:r>
          </a:p>
        </p:txBody>
      </p:sp>
    </p:spTree>
    <p:extLst>
      <p:ext uri="{BB962C8B-B14F-4D97-AF65-F5344CB8AC3E}">
        <p14:creationId xmlns:p14="http://schemas.microsoft.com/office/powerpoint/2010/main" val="16079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Decomposers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5122" name="Picture 2" descr="http://www.sheppardsoftware.com/content/animals/kidscorner/foodchain/decompose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7719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http://www.pbslearningmedia.org/resource/tdc02.sci.life.oate.decompose/decomposers/</a:t>
            </a:r>
          </a:p>
        </p:txBody>
      </p:sp>
    </p:spTree>
    <p:extLst>
      <p:ext uri="{BB962C8B-B14F-4D97-AF65-F5344CB8AC3E}">
        <p14:creationId xmlns:p14="http://schemas.microsoft.com/office/powerpoint/2010/main" val="24133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Decomposers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Get their energy by breaking down wastes and dead organisms</a:t>
            </a:r>
          </a:p>
          <a:p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Trash collectors of ecosystem</a:t>
            </a:r>
          </a:p>
          <a:p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Some are too small to see</a:t>
            </a:r>
          </a:p>
        </p:txBody>
      </p:sp>
    </p:spTree>
    <p:extLst>
      <p:ext uri="{BB962C8B-B14F-4D97-AF65-F5344CB8AC3E}">
        <p14:creationId xmlns:p14="http://schemas.microsoft.com/office/powerpoint/2010/main" val="19828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234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Energy Roles in Ecosystems</vt:lpstr>
      <vt:lpstr>Producers</vt:lpstr>
      <vt:lpstr>Producers</vt:lpstr>
      <vt:lpstr>Consumers</vt:lpstr>
      <vt:lpstr>Consumers</vt:lpstr>
      <vt:lpstr>Consumers</vt:lpstr>
      <vt:lpstr>Consumers</vt:lpstr>
      <vt:lpstr>Decomposers</vt:lpstr>
      <vt:lpstr>Decomposers</vt:lpstr>
      <vt:lpstr>Food Chains and Food Webs</vt:lpstr>
      <vt:lpstr>PowerPoint Presentation</vt:lpstr>
      <vt:lpstr>Food Chain</vt:lpstr>
      <vt:lpstr>PowerPoint Presentation</vt:lpstr>
      <vt:lpstr>Food Webs</vt:lpstr>
      <vt:lpstr>Competition</vt:lpstr>
      <vt:lpstr>Symbiosis</vt:lpstr>
      <vt:lpstr>Resources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Roles in Ecosystems</dc:title>
  <dc:creator>Megan Burnett</dc:creator>
  <cp:lastModifiedBy>Megan Burnett</cp:lastModifiedBy>
  <cp:revision>20</cp:revision>
  <dcterms:created xsi:type="dcterms:W3CDTF">2015-10-21T11:18:42Z</dcterms:created>
  <dcterms:modified xsi:type="dcterms:W3CDTF">2015-10-28T10:58:23Z</dcterms:modified>
</cp:coreProperties>
</file>