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27A-BE8E-4A14-8F99-9721E5E9E5E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75CF-3750-423D-AFCD-CE0450A49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27A-BE8E-4A14-8F99-9721E5E9E5E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75CF-3750-423D-AFCD-CE0450A49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27A-BE8E-4A14-8F99-9721E5E9E5E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75CF-3750-423D-AFCD-CE0450A49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27A-BE8E-4A14-8F99-9721E5E9E5E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75CF-3750-423D-AFCD-CE0450A49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27A-BE8E-4A14-8F99-9721E5E9E5E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75CF-3750-423D-AFCD-CE0450A49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27A-BE8E-4A14-8F99-9721E5E9E5E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75CF-3750-423D-AFCD-CE0450A49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27A-BE8E-4A14-8F99-9721E5E9E5E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75CF-3750-423D-AFCD-CE0450A49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27A-BE8E-4A14-8F99-9721E5E9E5E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75CF-3750-423D-AFCD-CE0450A49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27A-BE8E-4A14-8F99-9721E5E9E5E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75CF-3750-423D-AFCD-CE0450A49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27A-BE8E-4A14-8F99-9721E5E9E5E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75CF-3750-423D-AFCD-CE0450A49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A27A-BE8E-4A14-8F99-9721E5E9E5E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75CF-3750-423D-AFCD-CE0450A491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6E24A27A-BE8E-4A14-8F99-9721E5E9E5E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E5A875CF-3750-423D-AFCD-CE0450A491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38200"/>
            <a:ext cx="7117180" cy="1470025"/>
          </a:xfrm>
        </p:spPr>
        <p:txBody>
          <a:bodyPr/>
          <a:lstStyle/>
          <a:p>
            <a:pPr algn="ctr"/>
            <a:r>
              <a:rPr lang="en-US" dirty="0" smtClean="0"/>
              <a:t>Chapter 5 Lesson 3</a:t>
            </a:r>
            <a:br>
              <a:rPr lang="en-US" dirty="0" smtClean="0"/>
            </a:br>
            <a:r>
              <a:rPr lang="en-US" dirty="0" smtClean="0"/>
              <a:t>Energy Transformations and Conservation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8001000" cy="2209800"/>
          </a:xfrm>
        </p:spPr>
        <p:txBody>
          <a:bodyPr>
            <a:noAutofit/>
          </a:bodyPr>
          <a:lstStyle/>
          <a:p>
            <a:pPr marL="457200" indent="-457200" algn="ctr"/>
            <a:r>
              <a:rPr lang="en-US" sz="2800" dirty="0" smtClean="0">
                <a:solidFill>
                  <a:schemeClr val="tx1"/>
                </a:solidFill>
              </a:rPr>
              <a:t>By the end of </a:t>
            </a:r>
            <a:r>
              <a:rPr lang="en-US" sz="2800" dirty="0" smtClean="0">
                <a:solidFill>
                  <a:schemeClr val="tx1"/>
                </a:solidFill>
              </a:rPr>
              <a:t>the lesson you </a:t>
            </a:r>
            <a:r>
              <a:rPr lang="en-US" sz="2800" dirty="0" smtClean="0">
                <a:solidFill>
                  <a:schemeClr val="tx1"/>
                </a:solidFill>
              </a:rPr>
              <a:t>will be able to answer:</a:t>
            </a:r>
          </a:p>
          <a:p>
            <a:pPr marL="457200" indent="-457200" algn="ctr">
              <a:buAutoNum type="arabicParenR"/>
            </a:pPr>
            <a:r>
              <a:rPr lang="en-US" sz="2800" b="1" dirty="0" smtClean="0"/>
              <a:t>How are different forms of energy related</a:t>
            </a:r>
            <a:r>
              <a:rPr lang="en-US" sz="2800" b="1" dirty="0" smtClean="0"/>
              <a:t>?</a:t>
            </a:r>
          </a:p>
          <a:p>
            <a:pPr marL="457200" indent="-457200" algn="ctr">
              <a:buAutoNum type="arabicParenR"/>
            </a:pPr>
            <a:r>
              <a:rPr lang="en-US" sz="2800" b="1" dirty="0" smtClean="0"/>
              <a:t>What is the Law of Conservation of Energy?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52570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85800"/>
            <a:ext cx="7123080" cy="924475"/>
          </a:xfrm>
        </p:spPr>
        <p:txBody>
          <a:bodyPr/>
          <a:lstStyle/>
          <a:p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Transformations</a:t>
            </a:r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63281" y="1447800"/>
            <a:ext cx="3469242" cy="4413251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from 1 form of energy to another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Needed to do work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 Transformations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Transformations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 Photosynthesis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http://www.eoearth.org/files/110501_110600/110598/300px-AP_ES_energy_transformati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4322036" cy="40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6365558"/>
            <a:ext cx="62135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http://www.science4us.com/elementary-physical-science/energy/energy-transformations/?unit=energy&amp;demo=useyourclues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4920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90600" y="381000"/>
            <a:ext cx="7125113" cy="924475"/>
          </a:xfrm>
        </p:spPr>
        <p:txBody>
          <a:bodyPr/>
          <a:lstStyle/>
          <a:p>
            <a:pPr algn="ctr"/>
            <a:r>
              <a:rPr lang="en-US" b="1" dirty="0" smtClean="0"/>
              <a:t>What energy transformations can happen when you are cold and you try to warm up?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676400"/>
            <a:ext cx="8382000" cy="4495800"/>
          </a:xfrm>
        </p:spPr>
        <p:txBody>
          <a:bodyPr/>
          <a:lstStyle/>
          <a:p>
            <a:r>
              <a:rPr lang="en-US" dirty="0"/>
              <a:t>Rubbing your hands together</a:t>
            </a:r>
          </a:p>
          <a:p>
            <a:pPr lvl="1"/>
            <a:r>
              <a:rPr lang="en-US" dirty="0"/>
              <a:t>Mechanical Energy ----</a:t>
            </a:r>
            <a:r>
              <a:rPr lang="en-US" dirty="0">
                <a:sym typeface="Wingdings" panose="05000000000000000000" pitchFamily="2" charset="2"/>
              </a:rPr>
              <a:t>Thermal </a:t>
            </a:r>
            <a:r>
              <a:rPr lang="en-US" dirty="0" smtClean="0">
                <a:sym typeface="Wingdings" panose="05000000000000000000" pitchFamily="2" charset="2"/>
              </a:rPr>
              <a:t>Energy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/>
              <a:t>Jumping up and down</a:t>
            </a:r>
          </a:p>
          <a:p>
            <a:pPr lvl="1"/>
            <a:r>
              <a:rPr lang="en-US" dirty="0" smtClean="0"/>
              <a:t>Mechanical Energy</a:t>
            </a:r>
            <a:r>
              <a:rPr lang="en-US" dirty="0"/>
              <a:t> ----</a:t>
            </a:r>
            <a:r>
              <a:rPr lang="en-US" dirty="0" smtClean="0">
                <a:sym typeface="Wingdings" panose="05000000000000000000" pitchFamily="2" charset="2"/>
              </a:rPr>
              <a:t> Thermal Energy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Using an electric blanket</a:t>
            </a:r>
          </a:p>
          <a:p>
            <a:pPr lvl="1"/>
            <a:r>
              <a:rPr lang="en-US" dirty="0" smtClean="0"/>
              <a:t>Electrical Energy </a:t>
            </a:r>
            <a:r>
              <a:rPr lang="en-US" dirty="0"/>
              <a:t>----</a:t>
            </a:r>
            <a:r>
              <a:rPr lang="en-US" dirty="0" smtClean="0">
                <a:sym typeface="Wingdings" panose="05000000000000000000" pitchFamily="2" charset="2"/>
              </a:rPr>
              <a:t> Thermal Energy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Standing in the sunlight</a:t>
            </a:r>
          </a:p>
          <a:p>
            <a:pPr lvl="1"/>
            <a:r>
              <a:rPr lang="en-US" dirty="0" smtClean="0"/>
              <a:t>Nuclear Energy </a:t>
            </a:r>
            <a:r>
              <a:rPr lang="en-US" dirty="0"/>
              <a:t>----</a:t>
            </a:r>
            <a:r>
              <a:rPr lang="en-US" dirty="0" smtClean="0">
                <a:sym typeface="Wingdings" panose="05000000000000000000" pitchFamily="2" charset="2"/>
              </a:rPr>
              <a:t> Electromagnetic Energy</a:t>
            </a:r>
            <a:r>
              <a:rPr lang="en-US" dirty="0"/>
              <a:t> ----</a:t>
            </a:r>
            <a:r>
              <a:rPr lang="en-US" dirty="0" smtClean="0">
                <a:sym typeface="Wingdings" panose="05000000000000000000" pitchFamily="2" charset="2"/>
              </a:rPr>
              <a:t> Thermal Energy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950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121_image_07_mgs11_11_04_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8323609" cy="6249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066800" y="762000"/>
            <a:ext cx="5668596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800" b="1" u="sng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LT Std 35 Light" pitchFamily="1" charset="0"/>
              </a:rPr>
              <a:t>Multiple Transformations</a:t>
            </a:r>
          </a:p>
          <a:p>
            <a:pPr algn="l"/>
            <a:r>
              <a:rPr lang="en-US" altLang="en-US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LT Std 35 Light" pitchFamily="1" charset="0"/>
              </a:rPr>
              <a:t>A series of energy transformations must occur for you to ride your bike. What are the forms of energy involved in each transformation?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6800" y="4800600"/>
            <a:ext cx="846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nuclear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5108377"/>
            <a:ext cx="1832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electromagnetic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00400" y="4769823"/>
            <a:ext cx="18325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electromagnetic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69935" y="5029200"/>
            <a:ext cx="10871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chemical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48400" y="2743200"/>
            <a:ext cx="10871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chemical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248399" y="4597478"/>
            <a:ext cx="10871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chemical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477000" y="4800600"/>
            <a:ext cx="9845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thermal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403073" y="3045511"/>
            <a:ext cx="1085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Mechanical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75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0" y="27774"/>
            <a:ext cx="7123080" cy="924475"/>
          </a:xfrm>
        </p:spPr>
        <p:txBody>
          <a:bodyPr/>
          <a:lstStyle/>
          <a:p>
            <a:r>
              <a:rPr lang="en-US" dirty="0" smtClean="0"/>
              <a:t>Kinetic &amp; Potential Energy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5257800" y="1447800"/>
            <a:ext cx="3469242" cy="6089946"/>
          </a:xfrm>
        </p:spPr>
        <p:txBody>
          <a:bodyPr>
            <a:normAutofit/>
          </a:bodyPr>
          <a:lstStyle/>
          <a:p>
            <a:r>
              <a:rPr lang="en-US" sz="1400" dirty="0" smtClean="0"/>
              <a:t>1) When </a:t>
            </a:r>
            <a:r>
              <a:rPr lang="en-US" sz="1400" dirty="0"/>
              <a:t>a </a:t>
            </a:r>
            <a:r>
              <a:rPr lang="en-US" sz="1400" dirty="0" smtClean="0"/>
              <a:t>ball </a:t>
            </a:r>
            <a:r>
              <a:rPr lang="en-US" sz="1400" dirty="0"/>
              <a:t>is </a:t>
            </a:r>
            <a:r>
              <a:rPr lang="en-US" sz="1400" dirty="0" smtClean="0"/>
              <a:t>dropped, it </a:t>
            </a:r>
            <a:r>
              <a:rPr lang="en-US" sz="1400" dirty="0"/>
              <a:t>possesses a certain amount of gravitational potential </a:t>
            </a:r>
            <a:r>
              <a:rPr lang="en-US" sz="1400" dirty="0" smtClean="0"/>
              <a:t>energy. </a:t>
            </a:r>
            <a:r>
              <a:rPr lang="en-US" sz="1400" dirty="0"/>
              <a:t>As the ball falls, that energy is </a:t>
            </a:r>
            <a:r>
              <a:rPr lang="en-US" sz="1600" b="1" dirty="0">
                <a:solidFill>
                  <a:srgbClr val="FF0000"/>
                </a:solidFill>
              </a:rPr>
              <a:t>converted</a:t>
            </a:r>
            <a:r>
              <a:rPr lang="en-US" sz="1600" dirty="0"/>
              <a:t> </a:t>
            </a:r>
            <a:r>
              <a:rPr lang="en-US" sz="1400" dirty="0"/>
              <a:t>to kinetic energy. </a:t>
            </a:r>
            <a:endParaRPr lang="en-US" sz="1400" dirty="0" smtClean="0"/>
          </a:p>
          <a:p>
            <a:r>
              <a:rPr lang="en-US" sz="1400" dirty="0" smtClean="0"/>
              <a:t>2)When </a:t>
            </a:r>
            <a:r>
              <a:rPr lang="en-US" sz="1400" dirty="0"/>
              <a:t>the ball collides with the floor, some of this kinetic energy is </a:t>
            </a:r>
            <a:r>
              <a:rPr lang="en-US" sz="1600" b="1" dirty="0">
                <a:solidFill>
                  <a:srgbClr val="FF0000"/>
                </a:solidFill>
              </a:rPr>
              <a:t>transferred </a:t>
            </a:r>
            <a:r>
              <a:rPr lang="en-US" sz="1400" dirty="0"/>
              <a:t>to the floor and converted to thermal energy (friction) and elastic potential energy (ball deformation.) Some of the kinetic energy is also </a:t>
            </a:r>
            <a:r>
              <a:rPr lang="en-US" sz="1500" b="1" dirty="0">
                <a:solidFill>
                  <a:srgbClr val="FF0000"/>
                </a:solidFill>
              </a:rPr>
              <a:t>transferred</a:t>
            </a:r>
            <a:r>
              <a:rPr lang="en-US" sz="1500" dirty="0"/>
              <a:t> </a:t>
            </a:r>
            <a:r>
              <a:rPr lang="en-US" sz="1400" dirty="0"/>
              <a:t>to sound energy, in the ―</a:t>
            </a:r>
            <a:r>
              <a:rPr lang="en-US" sz="1400" dirty="0" smtClean="0"/>
              <a:t>boing </a:t>
            </a:r>
            <a:r>
              <a:rPr lang="en-US" sz="1400" dirty="0"/>
              <a:t>noise we hear during the collision. </a:t>
            </a:r>
            <a:endParaRPr lang="en-US" sz="1400" dirty="0" smtClean="0"/>
          </a:p>
          <a:p>
            <a:r>
              <a:rPr lang="en-US" sz="1400" dirty="0" smtClean="0"/>
              <a:t>3)The </a:t>
            </a:r>
            <a:r>
              <a:rPr lang="en-US" sz="1400" dirty="0"/>
              <a:t>remainder of the energy is used to bounce the ball back </a:t>
            </a:r>
            <a:r>
              <a:rPr lang="en-US" sz="1400" dirty="0" smtClean="0"/>
              <a:t>up but not as high as where it </a:t>
            </a:r>
            <a:r>
              <a:rPr lang="en-US" sz="1400" dirty="0"/>
              <a:t>started because </a:t>
            </a:r>
            <a:r>
              <a:rPr lang="en-US" sz="1400" dirty="0" smtClean="0"/>
              <a:t>some </a:t>
            </a:r>
            <a:r>
              <a:rPr lang="en-US" sz="1400" dirty="0"/>
              <a:t>of its energy has been </a:t>
            </a:r>
            <a:r>
              <a:rPr lang="en-US" sz="1400" b="1" dirty="0">
                <a:solidFill>
                  <a:srgbClr val="FF0000"/>
                </a:solidFill>
              </a:rPr>
              <a:t>transferred</a:t>
            </a:r>
            <a:r>
              <a:rPr lang="en-US" sz="1400" dirty="0"/>
              <a:t> to the floor.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dirty="0"/>
          </a:p>
        </p:txBody>
      </p:sp>
      <p:pic>
        <p:nvPicPr>
          <p:cNvPr id="1026" name="Picture 2" descr="http://www.sciencebuddies.org/Files/3715/5/Phys_img09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5547645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496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774"/>
            <a:ext cx="7125113" cy="924475"/>
          </a:xfrm>
        </p:spPr>
        <p:txBody>
          <a:bodyPr/>
          <a:lstStyle/>
          <a:p>
            <a:r>
              <a:rPr lang="en-US" dirty="0" smtClean="0"/>
              <a:t>Kinetic &amp; Potential Energy</a:t>
            </a:r>
            <a:endParaRPr lang="en-US" dirty="0"/>
          </a:p>
        </p:txBody>
      </p:sp>
      <p:pic>
        <p:nvPicPr>
          <p:cNvPr id="3" name="Picture 4" descr="122_image_08_mgs11_11_04_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113" y="1581150"/>
            <a:ext cx="5576887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33400" y="1581150"/>
            <a:ext cx="3013061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800" b="1" u="sng" dirty="0">
                <a:latin typeface="Avenir LT Std 35 Light" pitchFamily="1" charset="0"/>
              </a:rPr>
              <a:t>Pendulum</a:t>
            </a:r>
            <a:endParaRPr lang="en-US" altLang="en-US" sz="1600" b="1" u="sng" dirty="0">
              <a:latin typeface="Avenir LT Std 35 Light" pitchFamily="1" charset="0"/>
            </a:endParaRPr>
          </a:p>
          <a:p>
            <a:pPr algn="l"/>
            <a:r>
              <a:rPr lang="en-US" altLang="en-US" sz="1600" dirty="0">
                <a:latin typeface="Avenir LT Std 35 Light" pitchFamily="1" charset="0"/>
              </a:rPr>
              <a:t>A continuous transformation between potential and kinetic energy occurs in a pendulum. What are the types of energy the pendulum has at positions A, B, and C?</a:t>
            </a:r>
          </a:p>
        </p:txBody>
      </p:sp>
    </p:spTree>
    <p:extLst>
      <p:ext uri="{BB962C8B-B14F-4D97-AF65-F5344CB8AC3E}">
        <p14:creationId xmlns:p14="http://schemas.microsoft.com/office/powerpoint/2010/main" val="373344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Heating up a frozen burrito</a:t>
            </a:r>
            <a:endParaRPr lang="en-US" b="1" u="sng" dirty="0"/>
          </a:p>
        </p:txBody>
      </p:sp>
      <p:sp>
        <p:nvSpPr>
          <p:cNvPr id="3" name="Rectangle 2"/>
          <p:cNvSpPr/>
          <p:nvPr/>
        </p:nvSpPr>
        <p:spPr>
          <a:xfrm>
            <a:off x="457200" y="2292409"/>
            <a:ext cx="2514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76600" y="2307720"/>
            <a:ext cx="2514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292409"/>
            <a:ext cx="2514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590800" y="2941704"/>
            <a:ext cx="978408" cy="48463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606796" y="2941704"/>
            <a:ext cx="978408" cy="48463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8535" y="4419600"/>
            <a:ext cx="2514600" cy="1752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0" y="4435267"/>
            <a:ext cx="2514600" cy="1752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07935" y="4435267"/>
            <a:ext cx="2514600" cy="1752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2743200" y="506925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5606796" y="506872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64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372557" cy="924475"/>
          </a:xfrm>
        </p:spPr>
        <p:txBody>
          <a:bodyPr/>
          <a:lstStyle/>
          <a:p>
            <a:r>
              <a:rPr lang="en-US" dirty="0" smtClean="0"/>
              <a:t>The Law of Conservation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1809749"/>
            <a:ext cx="4404520" cy="4051302"/>
          </a:xfrm>
        </p:spPr>
        <p:txBody>
          <a:bodyPr/>
          <a:lstStyle/>
          <a:p>
            <a:pPr marL="0" indent="0">
              <a:buNone/>
            </a:pPr>
            <a:r>
              <a:rPr lang="en-US" sz="1000" dirty="0" smtClean="0"/>
              <a:t>Energy </a:t>
            </a:r>
            <a:r>
              <a:rPr lang="en-US" sz="1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</a:t>
            </a:r>
            <a:r>
              <a:rPr lang="en-US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000" dirty="0"/>
              <a:t>Transformation = Energy </a:t>
            </a:r>
            <a:r>
              <a:rPr lang="en-US" sz="1000" b="1" u="sng" dirty="0"/>
              <a:t>After</a:t>
            </a:r>
            <a:r>
              <a:rPr lang="en-US" sz="1000" dirty="0"/>
              <a:t> </a:t>
            </a:r>
            <a:r>
              <a:rPr lang="en-US" sz="1000" dirty="0" smtClean="0"/>
              <a:t>Transformation</a:t>
            </a:r>
            <a:endParaRPr lang="en-US" sz="1000" dirty="0" smtClean="0"/>
          </a:p>
          <a:p>
            <a:endParaRPr lang="en-US" dirty="0" smtClean="0"/>
          </a:p>
          <a:p>
            <a:r>
              <a:rPr lang="en-US" dirty="0" smtClean="0"/>
              <a:t>Energy </a:t>
            </a:r>
            <a:r>
              <a:rPr lang="en-US" dirty="0" smtClean="0"/>
              <a:t>is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created </a:t>
            </a:r>
            <a:r>
              <a:rPr lang="en-US" dirty="0" smtClean="0"/>
              <a:t>or destroyed</a:t>
            </a:r>
          </a:p>
          <a:p>
            <a:endParaRPr lang="en-US" dirty="0" smtClean="0"/>
          </a:p>
          <a:p>
            <a:r>
              <a:rPr lang="en-US" dirty="0" smtClean="0"/>
              <a:t>It just changes </a:t>
            </a:r>
            <a:r>
              <a:rPr lang="en-US" dirty="0" smtClean="0"/>
              <a:t>forms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teacherknowledge.wikispaces.com/file/view/RollerCoasterExamp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4629734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7734" y="6172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https://www.youtube.com/watch?v=btLU2lb3-xs</a:t>
            </a:r>
          </a:p>
        </p:txBody>
      </p:sp>
    </p:spTree>
    <p:extLst>
      <p:ext uri="{BB962C8B-B14F-4D97-AF65-F5344CB8AC3E}">
        <p14:creationId xmlns:p14="http://schemas.microsoft.com/office/powerpoint/2010/main" val="428201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33400" y="614777"/>
            <a:ext cx="817360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800" b="1" dirty="0">
                <a:latin typeface="Avenir LT Std 35 Light" pitchFamily="1" charset="0"/>
              </a:rPr>
              <a:t>Conserving Energy While You Ride</a:t>
            </a:r>
          </a:p>
          <a:p>
            <a:pPr algn="l"/>
            <a:r>
              <a:rPr lang="en-US" altLang="en-US" sz="1800" dirty="0">
                <a:latin typeface="Avenir LT Std 35 Light" pitchFamily="1" charset="0"/>
              </a:rPr>
              <a:t>Transformations between potential and kinetic energy occur during a roller coaster ride. How much potential and kinetic energy does the coaster have at each point?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5800" y="152400"/>
            <a:ext cx="81788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2400" b="1" dirty="0">
                <a:solidFill>
                  <a:srgbClr val="D75021"/>
                </a:solidFill>
                <a:latin typeface="Avenir LT Std 35 Light" pitchFamily="1" charset="0"/>
              </a:rPr>
              <a:t>Energy Transformations and Conservation</a:t>
            </a:r>
          </a:p>
        </p:txBody>
      </p:sp>
      <p:pic>
        <p:nvPicPr>
          <p:cNvPr id="4" name="Picture 5" descr="Untitled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28" y="1815106"/>
            <a:ext cx="910252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657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3641</TotalTime>
  <Words>383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Autumn</vt:lpstr>
      <vt:lpstr>Chapter 5 Lesson 3 Energy Transformations and Conservation</vt:lpstr>
      <vt:lpstr>Energy Transformations</vt:lpstr>
      <vt:lpstr>What energy transformations can happen when you are cold and you try to warm up?</vt:lpstr>
      <vt:lpstr>PowerPoint Presentation</vt:lpstr>
      <vt:lpstr>Kinetic &amp; Potential Energy</vt:lpstr>
      <vt:lpstr>Kinetic &amp; Potential Energy</vt:lpstr>
      <vt:lpstr>Heating up a frozen burrito</vt:lpstr>
      <vt:lpstr>The Law of Conservation of Energy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Burnett</dc:creator>
  <cp:lastModifiedBy>Megan Burnett</cp:lastModifiedBy>
  <cp:revision>24</cp:revision>
  <dcterms:created xsi:type="dcterms:W3CDTF">2014-04-08T19:30:26Z</dcterms:created>
  <dcterms:modified xsi:type="dcterms:W3CDTF">2014-04-14T10:59:14Z</dcterms:modified>
</cp:coreProperties>
</file>