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D3F0-221E-4EDB-BCD7-B10F1C21CE97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89BAB-0D8B-4AF1-A7E1-DEA8810C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9BAB-0D8B-4AF1-A7E1-DEA8810CD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3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815B02-AC76-4FE5-AAE0-9D414E2D18B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014056-4C88-4E7D-970D-3A2B1267C5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4kids.com/files/motion_velocity.html" TargetMode="External"/><Relationship Id="rId2" Type="http://schemas.openxmlformats.org/officeDocument/2006/relationships/hyperlink" Target="http://www.physics4kids.com/files/motion_forc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533400"/>
            <a:ext cx="5715000" cy="2868168"/>
          </a:xfrm>
        </p:spPr>
        <p:txBody>
          <a:bodyPr/>
          <a:lstStyle/>
          <a:p>
            <a:r>
              <a:rPr lang="en-US" dirty="0" smtClean="0"/>
              <a:t> Chapter 5 Lesson 1</a:t>
            </a:r>
            <a:br>
              <a:rPr lang="en-US" dirty="0" smtClean="0"/>
            </a:br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539864"/>
            <a:ext cx="6172200" cy="1101248"/>
          </a:xfrm>
        </p:spPr>
        <p:txBody>
          <a:bodyPr/>
          <a:lstStyle/>
          <a:p>
            <a:r>
              <a:rPr lang="en-US" dirty="0" smtClean="0"/>
              <a:t>1)How are energy, work, and power related?</a:t>
            </a:r>
          </a:p>
          <a:p>
            <a:r>
              <a:rPr lang="en-US" dirty="0" smtClean="0"/>
              <a:t>2) What are the two types of energy?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472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Time for Math!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32765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girl and her dog are running.  The dog has a mass of 20 kg.  The girl has a mass of 60 kg. Both have a speed of 2 m/s.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Kinetic Energy of dog=</a:t>
            </a:r>
          </a:p>
          <a:p>
            <a:endParaRPr lang="en-US" dirty="0" smtClean="0"/>
          </a:p>
          <a:p>
            <a:r>
              <a:rPr lang="en-US" dirty="0" smtClean="0"/>
              <a:t>Kinetic Energy of girl=</a:t>
            </a:r>
          </a:p>
        </p:txBody>
      </p:sp>
    </p:spTree>
    <p:extLst>
      <p:ext uri="{BB962C8B-B14F-4D97-AF65-F5344CB8AC3E}">
        <p14:creationId xmlns:p14="http://schemas.microsoft.com/office/powerpoint/2010/main" val="16150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42048" cy="1143000"/>
          </a:xfrm>
        </p:spPr>
        <p:txBody>
          <a:bodyPr/>
          <a:lstStyle/>
          <a:p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12_image_02_mgs11_11_0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5805488" cy="519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</p:spPr>
        <p:txBody>
          <a:bodyPr/>
          <a:lstStyle/>
          <a:p>
            <a:pPr algn="ctr"/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520440" cy="4983163"/>
          </a:xfrm>
        </p:spPr>
        <p:txBody>
          <a:bodyPr/>
          <a:lstStyle/>
          <a:p>
            <a:r>
              <a:rPr lang="en-US" dirty="0" smtClean="0"/>
              <a:t>Stored Energy</a:t>
            </a:r>
          </a:p>
          <a:p>
            <a:r>
              <a:rPr lang="en-US" dirty="0"/>
              <a:t>Things sitting up high have more potential energy than things sitting on the ground. </a:t>
            </a:r>
            <a:endParaRPr lang="en-US" sz="2400" dirty="0"/>
          </a:p>
          <a:p>
            <a:r>
              <a:rPr lang="en-US" dirty="0" smtClean="0"/>
              <a:t>Potential energy turns into kinetic energy once it starts to move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572000" cy="30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02" y="4676128"/>
            <a:ext cx="3278767" cy="218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561" y="62410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http://www.brainpop.com/science/energy/potentialenergy/</a:t>
            </a:r>
          </a:p>
        </p:txBody>
      </p:sp>
    </p:spTree>
    <p:extLst>
      <p:ext uri="{BB962C8B-B14F-4D97-AF65-F5344CB8AC3E}">
        <p14:creationId xmlns:p14="http://schemas.microsoft.com/office/powerpoint/2010/main" val="424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algn="ctr"/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124200"/>
            <a:ext cx="2667000" cy="303878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Do the math!</a:t>
            </a:r>
            <a:endParaRPr lang="en-US" u="sng" dirty="0"/>
          </a:p>
        </p:txBody>
      </p:sp>
      <p:pic>
        <p:nvPicPr>
          <p:cNvPr id="4" name="Picture 4" descr="112-113_image_03_mgs11_11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6"/>
            <a:ext cx="5715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62600" y="854225"/>
            <a:ext cx="24685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1" dirty="0">
                <a:latin typeface="Avenir LT Std 35 Light" pitchFamily="1" charset="0"/>
              </a:rPr>
              <a:t>Gravitational Potential Energy</a:t>
            </a:r>
          </a:p>
          <a:p>
            <a:pPr algn="l"/>
            <a:r>
              <a:rPr lang="en-US" altLang="en-US" sz="1800" dirty="0">
                <a:latin typeface="Avenir LT Std 35 Light" pitchFamily="1" charset="0"/>
              </a:rPr>
              <a:t>The rock climbers have gravitational potential energy, which is potential energy related to an object's height.</a:t>
            </a:r>
          </a:p>
        </p:txBody>
      </p:sp>
    </p:spTree>
    <p:extLst>
      <p:ext uri="{BB962C8B-B14F-4D97-AF65-F5344CB8AC3E}">
        <p14:creationId xmlns:p14="http://schemas.microsoft.com/office/powerpoint/2010/main" val="38173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algn="ctr"/>
            <a:r>
              <a:rPr lang="en-US" dirty="0" smtClean="0"/>
              <a:t>Elastic Potential Energy</a:t>
            </a:r>
            <a:endParaRPr lang="en-US" dirty="0"/>
          </a:p>
        </p:txBody>
      </p:sp>
      <p:pic>
        <p:nvPicPr>
          <p:cNvPr id="4" name="Picture 4" descr="113_image_04_mgs11_11_0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1"/>
            <a:ext cx="8001000" cy="321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7677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1" dirty="0">
                <a:latin typeface="Avenir LT Std 35 Light" pitchFamily="1" charset="0"/>
              </a:rPr>
              <a:t>Elastic Potential Energy</a:t>
            </a:r>
          </a:p>
          <a:p>
            <a:pPr algn="l"/>
            <a:r>
              <a:rPr lang="en-US" altLang="en-US" sz="1800" dirty="0">
                <a:latin typeface="Avenir LT Std 35 Light" pitchFamily="1" charset="0"/>
              </a:rPr>
              <a:t>The energy stored in a stretched object, such as the trampoline, is elastic potential energy. Using 1 as the greatest, how would you rank the amount of elastic potential energy of the trampoline from greatest to least?</a:t>
            </a:r>
          </a:p>
        </p:txBody>
      </p:sp>
    </p:spTree>
    <p:extLst>
      <p:ext uri="{BB962C8B-B14F-4D97-AF65-F5344CB8AC3E}">
        <p14:creationId xmlns:p14="http://schemas.microsoft.com/office/powerpoint/2010/main" val="10100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708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Work </a:t>
            </a:r>
            <a:r>
              <a:rPr lang="en-US" u="sng" dirty="0" err="1" smtClean="0"/>
              <a:t>Work</a:t>
            </a:r>
            <a:r>
              <a:rPr lang="en-US" u="sng" dirty="0" smtClean="0"/>
              <a:t> </a:t>
            </a:r>
            <a:r>
              <a:rPr lang="en-US" u="sng" dirty="0" err="1" smtClean="0"/>
              <a:t>Work</a:t>
            </a:r>
            <a:r>
              <a:rPr lang="en-US" u="sng" dirty="0" smtClean="0"/>
              <a:t> </a:t>
            </a:r>
            <a:r>
              <a:rPr lang="en-US" u="sng" dirty="0" err="1" smtClean="0"/>
              <a:t>work</a:t>
            </a:r>
            <a:r>
              <a:rPr lang="en-US" u="sng" dirty="0" smtClean="0"/>
              <a:t> &amp; </a:t>
            </a:r>
            <a:r>
              <a:rPr lang="en-US" u="sng" dirty="0" smtClean="0">
                <a:solidFill>
                  <a:srgbClr val="F4960C"/>
                </a:solidFill>
              </a:rPr>
              <a:t>Energy! </a:t>
            </a:r>
            <a:endParaRPr lang="en-US" u="sng" dirty="0">
              <a:solidFill>
                <a:srgbClr val="F4960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800600"/>
          </a:xfrm>
        </p:spPr>
        <p:txBody>
          <a:bodyPr/>
          <a:lstStyle/>
          <a:p>
            <a:r>
              <a:rPr lang="en-US" b="1" dirty="0"/>
              <a:t>Work is done when </a:t>
            </a:r>
            <a:r>
              <a:rPr lang="en-US" b="1" dirty="0" smtClean="0"/>
              <a:t>a </a:t>
            </a:r>
            <a:r>
              <a:rPr lang="en-US" b="1" u="sng" dirty="0" smtClean="0">
                <a:hlinkClick r:id="rId2" tooltip="force"/>
              </a:rPr>
              <a:t>force</a:t>
            </a:r>
            <a:r>
              <a:rPr lang="en-US" b="1" dirty="0"/>
              <a:t> that is applied to an object </a:t>
            </a:r>
            <a:r>
              <a:rPr lang="en-US" b="1" u="sng" dirty="0">
                <a:hlinkClick r:id="rId3" tooltip="moves"/>
              </a:rPr>
              <a:t>moves</a:t>
            </a:r>
            <a:r>
              <a:rPr lang="en-US" b="1" dirty="0"/>
              <a:t> that </a:t>
            </a:r>
            <a:r>
              <a:rPr lang="en-US" b="1" dirty="0" smtClean="0"/>
              <a:t>object</a:t>
            </a:r>
          </a:p>
          <a:p>
            <a:endParaRPr lang="en-US" b="1" dirty="0" smtClean="0"/>
          </a:p>
          <a:p>
            <a:r>
              <a:rPr lang="en-US" b="1" dirty="0" smtClean="0"/>
              <a:t>Transfer of </a:t>
            </a:r>
            <a:r>
              <a:rPr lang="en-US" b="1" u="sng" dirty="0" smtClean="0">
                <a:solidFill>
                  <a:srgbClr val="F4960C"/>
                </a:solidFill>
              </a:rPr>
              <a:t>energy</a:t>
            </a:r>
          </a:p>
          <a:p>
            <a:endParaRPr lang="en-US" b="1" u="sng" dirty="0" smtClean="0">
              <a:solidFill>
                <a:srgbClr val="FFC000"/>
              </a:solidFill>
            </a:endParaRPr>
          </a:p>
          <a:p>
            <a:r>
              <a:rPr lang="en-US" b="1" dirty="0" smtClean="0"/>
              <a:t>Measured in </a:t>
            </a:r>
            <a:r>
              <a:rPr lang="en-US" b="1" u="sng" dirty="0" smtClean="0">
                <a:solidFill>
                  <a:srgbClr val="F4960C"/>
                </a:solidFill>
              </a:rPr>
              <a:t>joules </a:t>
            </a:r>
            <a:endParaRPr lang="en-US" b="1" u="sng" dirty="0">
              <a:solidFill>
                <a:srgbClr val="F4960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physics4kids.com/files/art/motion_work1_240x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Power and Energy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 is not affected by time</a:t>
            </a:r>
          </a:p>
          <a:p>
            <a:r>
              <a:rPr lang="en-US" dirty="0" smtClean="0"/>
              <a:t>Power is the rate work is done</a:t>
            </a:r>
          </a:p>
          <a:p>
            <a:r>
              <a:rPr lang="en-US" dirty="0" smtClean="0"/>
              <a:t>Power = work/time</a:t>
            </a:r>
          </a:p>
          <a:p>
            <a:r>
              <a:rPr lang="en-US" dirty="0" smtClean="0"/>
              <a:t>Power is equal to energy transferred divided by time.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324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https://www.youtube.com/watch?v=btLU2lb3-xs</a:t>
            </a:r>
            <a:endParaRPr lang="en-US" dirty="0"/>
          </a:p>
        </p:txBody>
      </p:sp>
      <p:pic>
        <p:nvPicPr>
          <p:cNvPr id="3074" name="Picture 2" descr="http://www.sciencekids.co.nz/images/experiments/windfarm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171825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Same amount of </a:t>
            </a:r>
            <a:r>
              <a:rPr lang="en-US" u="sng" dirty="0" smtClean="0"/>
              <a:t>Energy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amounts of </a:t>
            </a:r>
            <a:r>
              <a:rPr lang="en-US" u="sng" dirty="0" smtClean="0"/>
              <a:t>power</a:t>
            </a:r>
            <a:endParaRPr lang="en-US" u="sn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80060" y="4938713"/>
            <a:ext cx="3520440" cy="457200"/>
          </a:xfrm>
        </p:spPr>
        <p:txBody>
          <a:bodyPr/>
          <a:lstStyle/>
          <a:p>
            <a:r>
              <a:rPr lang="en-US" dirty="0" smtClean="0"/>
              <a:t>Less time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191000" y="4938713"/>
            <a:ext cx="3520440" cy="457200"/>
          </a:xfrm>
        </p:spPr>
        <p:txBody>
          <a:bodyPr/>
          <a:lstStyle/>
          <a:p>
            <a:r>
              <a:rPr lang="en-US" dirty="0" smtClean="0"/>
              <a:t>More time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media.nj.com/shop_impact/photo/9189404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6913"/>
            <a:ext cx="38481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_vQwjpChUGaU/TS5Rcu_f-ZI/AAAAAAAACN8/GQ2HDQS9D28/s1600/DSC06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66913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the Two Types of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Kinetic Energy and Potential Energy</a:t>
            </a:r>
          </a:p>
          <a:p>
            <a:r>
              <a:rPr lang="en-US" sz="3200" dirty="0" smtClean="0"/>
              <a:t>Both are related to MOTION</a:t>
            </a:r>
          </a:p>
          <a:p>
            <a:r>
              <a:rPr lang="en-US" sz="3200" dirty="0" smtClean="0"/>
              <a:t>Depends on </a:t>
            </a:r>
          </a:p>
          <a:p>
            <a:pPr lvl="1"/>
            <a:r>
              <a:rPr lang="en-US" sz="2800" dirty="0" smtClean="0"/>
              <a:t>Motion</a:t>
            </a:r>
          </a:p>
          <a:p>
            <a:pPr lvl="1"/>
            <a:r>
              <a:rPr lang="en-US" sz="2800" dirty="0" smtClean="0"/>
              <a:t>Position</a:t>
            </a:r>
          </a:p>
          <a:p>
            <a:pPr lvl="1"/>
            <a:r>
              <a:rPr lang="en-US" sz="2800" dirty="0" smtClean="0"/>
              <a:t>Shape </a:t>
            </a:r>
            <a:endParaRPr lang="en-US" sz="2800" dirty="0"/>
          </a:p>
        </p:txBody>
      </p:sp>
      <p:pic>
        <p:nvPicPr>
          <p:cNvPr id="1032" name="Picture 8" descr="http://www.petervaldivia.com/technology/energy/image/potencial-and-kineti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15724"/>
            <a:ext cx="3581400" cy="26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quia.com/files/quia/users/mariac/Energy/potentia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572000" cy="192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22" y="76200"/>
            <a:ext cx="7242048" cy="624840"/>
          </a:xfrm>
        </p:spPr>
        <p:txBody>
          <a:bodyPr/>
          <a:lstStyle/>
          <a:p>
            <a:pPr algn="ctr"/>
            <a:r>
              <a:rPr lang="en-US" dirty="0" smtClean="0"/>
              <a:t>Kinetic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898392" cy="48006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ENERGY OF MOTION</a:t>
            </a:r>
          </a:p>
          <a:p>
            <a:r>
              <a:rPr lang="en-US" dirty="0"/>
              <a:t>Anytime you see something moving, you are seeing kinetic energy.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Moving bus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Roller coaster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Plane flying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Paratrooper jumping. </a:t>
            </a:r>
            <a:endParaRPr lang="en-US" b="1" u="sng" dirty="0" smtClean="0"/>
          </a:p>
          <a:p>
            <a:r>
              <a:rPr lang="en-US" dirty="0"/>
              <a:t>Nothing moves without energy</a:t>
            </a:r>
          </a:p>
          <a:p>
            <a:endParaRPr lang="en-US" b="1" u="sng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4914"/>
            <a:ext cx="3124200" cy="259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mage.motorcyclistonline.com/f/images/22986838+w799+h499+cr1+ar0/122_0907_03_z%2Bkinetic_energy_of_motion%2Bleft_side_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8" y="609600"/>
            <a:ext cx="3124200" cy="19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ifferencebetween.info/sites/default/files/images/3/kineticenerg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2057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" y="2565032"/>
            <a:ext cx="2133600" cy="159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peters-ited.wikispaces.com/file/view/kinetic_energy1.png/241641945/kinetic_energy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1739781" cy="10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Two things </a:t>
            </a:r>
            <a:r>
              <a:rPr lang="en-US" dirty="0"/>
              <a:t>can affect the </a:t>
            </a:r>
            <a:r>
              <a:rPr lang="en-US" dirty="0">
                <a:solidFill>
                  <a:srgbClr val="FF0000"/>
                </a:solidFill>
              </a:rPr>
              <a:t>amount of kinetic energy</a:t>
            </a:r>
            <a:r>
              <a:rPr lang="en-US" dirty="0"/>
              <a:t> of something.  </a:t>
            </a:r>
          </a:p>
          <a:p>
            <a:pPr marL="457200" indent="-457200">
              <a:buAutoNum type="arabicPeriod"/>
            </a:pPr>
            <a:r>
              <a:rPr lang="en-US" dirty="0"/>
              <a:t>Its mass…. Simply put, the bigger something is, the greater its energy</a:t>
            </a:r>
            <a:r>
              <a:rPr lang="en-US" dirty="0" smtClean="0"/>
              <a:t>.</a:t>
            </a:r>
          </a:p>
          <a:p>
            <a:pPr marL="704088" lvl="1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Bigger Mass = More Energy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/>
              <a:t>Its velocity(speed)…. Again, pretty simple.  The faster it moves, the more energy it has</a:t>
            </a:r>
            <a:r>
              <a:rPr lang="en-US" dirty="0" smtClean="0"/>
              <a:t>.</a:t>
            </a:r>
          </a:p>
          <a:p>
            <a:pPr marL="704088" lvl="1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More Speed = More Energy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http://www.brainpop.com/science/energy/kineticenergy/</a:t>
            </a:r>
          </a:p>
        </p:txBody>
      </p:sp>
    </p:spTree>
    <p:extLst>
      <p:ext uri="{BB962C8B-B14F-4D97-AF65-F5344CB8AC3E}">
        <p14:creationId xmlns:p14="http://schemas.microsoft.com/office/powerpoint/2010/main" val="19436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47244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Kinetic Energy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9416"/>
            <a:ext cx="25146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List the vehicles in order of increasing kinetic energy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___________</a:t>
            </a:r>
            <a:endParaRPr lang="en-US" sz="2000" dirty="0"/>
          </a:p>
        </p:txBody>
      </p:sp>
      <p:pic>
        <p:nvPicPr>
          <p:cNvPr id="4" name="Picture 12" descr="110_image_01_mgs11_11_0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371600"/>
            <a:ext cx="5603183" cy="505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472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Time for Math!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You serve a volleyball with a mass of 2.1 kg.  The ball leaves your hand with a speed of 30 m/s.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1326</TotalTime>
  <Words>397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 Chapter 5 Lesson 1 What is Energy?</vt:lpstr>
      <vt:lpstr>Work Work Work work &amp; Energy! </vt:lpstr>
      <vt:lpstr>Power and Energy</vt:lpstr>
      <vt:lpstr>Same amount of Energy Different amounts of power</vt:lpstr>
      <vt:lpstr>What are the Two Types of Energy?</vt:lpstr>
      <vt:lpstr>Kinetic Energy </vt:lpstr>
      <vt:lpstr>Kinetic Energy</vt:lpstr>
      <vt:lpstr>Kinetic Energy</vt:lpstr>
      <vt:lpstr>Time for Math!</vt:lpstr>
      <vt:lpstr>Time for Math!</vt:lpstr>
      <vt:lpstr>What is energy?</vt:lpstr>
      <vt:lpstr>Potential Energy</vt:lpstr>
      <vt:lpstr>Potential Energy</vt:lpstr>
      <vt:lpstr>Elastic Potential Energy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Lesson 1 What is Energy?</dc:title>
  <dc:creator>Megan Burnett</dc:creator>
  <cp:lastModifiedBy>Megan Burnett</cp:lastModifiedBy>
  <cp:revision>18</cp:revision>
  <dcterms:created xsi:type="dcterms:W3CDTF">2014-03-13T16:34:04Z</dcterms:created>
  <dcterms:modified xsi:type="dcterms:W3CDTF">2014-03-17T20:49:02Z</dcterms:modified>
</cp:coreProperties>
</file>