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66" r:id="rId9"/>
    <p:sldId id="264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3C3B-D5DE-45B9-B87B-6A9A3FEEF72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0D36-AAE5-4D58-9A77-9BC3FE8CB69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3C3B-D5DE-45B9-B87B-6A9A3FEEF72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0D36-AAE5-4D58-9A77-9BC3FE8CB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3C3B-D5DE-45B9-B87B-6A9A3FEEF72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0D36-AAE5-4D58-9A77-9BC3FE8CB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3C3B-D5DE-45B9-B87B-6A9A3FEEF72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0D36-AAE5-4D58-9A77-9BC3FE8CB6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3C3B-D5DE-45B9-B87B-6A9A3FEEF72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0D36-AAE5-4D58-9A77-9BC3FE8CB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3C3B-D5DE-45B9-B87B-6A9A3FEEF72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0D36-AAE5-4D58-9A77-9BC3FE8CB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3C3B-D5DE-45B9-B87B-6A9A3FEEF72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0D36-AAE5-4D58-9A77-9BC3FE8CB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3C3B-D5DE-45B9-B87B-6A9A3FEEF72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0D36-AAE5-4D58-9A77-9BC3FE8CB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3C3B-D5DE-45B9-B87B-6A9A3FEEF72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0D36-AAE5-4D58-9A77-9BC3FE8CB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3C3B-D5DE-45B9-B87B-6A9A3FEEF72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0D36-AAE5-4D58-9A77-9BC3FE8CB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3C3B-D5DE-45B9-B87B-6A9A3FEEF72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0D36-AAE5-4D58-9A77-9BC3FE8CB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9DC3C3B-D5DE-45B9-B87B-6A9A3FEEF72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2760D36-AAE5-4D58-9A77-9BC3FE8CB69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971800"/>
            <a:ext cx="84582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u="sng" dirty="0" smtClean="0"/>
              <a:t>Objectives</a:t>
            </a:r>
          </a:p>
          <a:p>
            <a:r>
              <a:rPr lang="en-US" sz="3600" b="1" dirty="0" smtClean="0"/>
              <a:t>1) Identify objects and constellations visible without a telescope in the night sky.</a:t>
            </a:r>
          </a:p>
          <a:p>
            <a:r>
              <a:rPr lang="en-US" sz="3600" b="1" dirty="0" smtClean="0"/>
              <a:t>2) Describe the apparent motions of stars and planets throughout the year.</a:t>
            </a:r>
            <a:endParaRPr lang="en-US" sz="3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Sky from earth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6 Lesson 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931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876800" y="1066800"/>
            <a:ext cx="38862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Our Sun is a medium sized star</a:t>
            </a:r>
          </a:p>
          <a:p>
            <a:r>
              <a:rPr lang="en-US" sz="2800" dirty="0" smtClean="0"/>
              <a:t>Made of hydrogen and helium</a:t>
            </a:r>
          </a:p>
          <a:p>
            <a:r>
              <a:rPr lang="en-US" sz="2800" dirty="0" smtClean="0"/>
              <a:t>Explode when they die</a:t>
            </a:r>
          </a:p>
          <a:p>
            <a:pPr lvl="1"/>
            <a:r>
              <a:rPr lang="en-US" sz="2800" dirty="0" smtClean="0"/>
              <a:t>Super nova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-304800"/>
            <a:ext cx="79248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Stars</a:t>
            </a:r>
            <a:endParaRPr lang="en-US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37338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http://science.nasa.gov/astrophysics/focus-areas/how-do-stars-form-and-evolve/</a:t>
            </a:r>
            <a:endParaRPr lang="en-US" dirty="0"/>
          </a:p>
        </p:txBody>
      </p:sp>
      <p:pic>
        <p:nvPicPr>
          <p:cNvPr id="5122" name="Picture 2" descr="http://scienceblogs.com/startswithabang/files/2010/07/night_sky-9030_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572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64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1028700"/>
            <a:ext cx="3962400" cy="5143500"/>
          </a:xfrm>
        </p:spPr>
        <p:txBody>
          <a:bodyPr/>
          <a:lstStyle/>
          <a:p>
            <a:r>
              <a:rPr lang="en-US" sz="2800" b="1" dirty="0" smtClean="0"/>
              <a:t>Most names come from Greek myths</a:t>
            </a:r>
          </a:p>
          <a:p>
            <a:r>
              <a:rPr lang="en-US" sz="2800" b="1" dirty="0" smtClean="0"/>
              <a:t>Use a star chart</a:t>
            </a:r>
          </a:p>
          <a:p>
            <a:r>
              <a:rPr lang="en-US" sz="2800" b="1" dirty="0" smtClean="0"/>
              <a:t>Seems to move as seasons change</a:t>
            </a:r>
          </a:p>
          <a:p>
            <a:pPr lvl="1"/>
            <a:r>
              <a:rPr lang="en-US" sz="2800" b="1" dirty="0"/>
              <a:t>C</a:t>
            </a:r>
            <a:r>
              <a:rPr lang="en-US" sz="2800" b="1" dirty="0" smtClean="0"/>
              <a:t>aused by</a:t>
            </a:r>
            <a:r>
              <a:rPr lang="en-US" sz="2800" dirty="0"/>
              <a:t> </a:t>
            </a:r>
            <a:r>
              <a:rPr lang="en-US" sz="2800" b="1" dirty="0" smtClean="0"/>
              <a:t>Earth revolving </a:t>
            </a:r>
            <a:r>
              <a:rPr lang="en-US" sz="2800" b="1" dirty="0"/>
              <a:t>around the sun, </a:t>
            </a:r>
            <a:r>
              <a:rPr lang="en-US" sz="2800" b="1" dirty="0" smtClean="0"/>
              <a:t>so we </a:t>
            </a:r>
            <a:r>
              <a:rPr lang="en-US" sz="2800" b="1" dirty="0"/>
              <a:t>have a different view of the stars</a:t>
            </a:r>
            <a:r>
              <a:rPr lang="en-US" sz="2000" b="1" dirty="0"/>
              <a:t>.</a:t>
            </a:r>
            <a:r>
              <a:rPr lang="en-US" sz="2000" b="1" dirty="0" smtClean="0"/>
              <a:t>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-270164"/>
            <a:ext cx="7924800" cy="11430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CC0099"/>
                </a:solidFill>
              </a:rPr>
              <a:t>Constellations</a:t>
            </a:r>
            <a:endParaRPr lang="en-US" sz="3200" b="1" dirty="0">
              <a:solidFill>
                <a:srgbClr val="CC009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58145" y="609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http://www.kidsastronomy.com/astroskymap/constellation_hunt.htm</a:t>
            </a:r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066800"/>
            <a:ext cx="48768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-13855" y="59575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http://www.pearsonsuccessnet.com/snpapp/learn/navigateIDP.do?method=vlo&amp;internalId=140611115000080&amp;isHtml5Sco=false#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06-007_image_02_mgs11_05_01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228600"/>
            <a:ext cx="9033164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3962400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400" b="1" dirty="0">
                <a:latin typeface="Avenir LT Std 35 Light" pitchFamily="1" charset="0"/>
              </a:rPr>
              <a:t>Finding Constellations</a:t>
            </a:r>
          </a:p>
          <a:p>
            <a:pPr algn="l"/>
            <a:r>
              <a:rPr lang="en-US" altLang="en-US" sz="2400" dirty="0">
                <a:latin typeface="Avenir LT Std 35 Light" pitchFamily="1" charset="0"/>
              </a:rPr>
              <a:t>What are the names of the constellations in this figure?</a:t>
            </a:r>
          </a:p>
        </p:txBody>
      </p:sp>
      <p:sp>
        <p:nvSpPr>
          <p:cNvPr id="6" name="Rectangle 5"/>
          <p:cNvSpPr/>
          <p:nvPr/>
        </p:nvSpPr>
        <p:spPr>
          <a:xfrm>
            <a:off x="34636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http://www.pearsonsuccessnet.com/snpapp/learn/navigateIDP.do?method=vlo&amp;internalId=140611115000080&amp;isHtml5Sco=false#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0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171450" indent="-171450"/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really. They 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appear to move in the sky</a:t>
            </a:r>
          </a:p>
          <a:p>
            <a:pPr marL="171450" indent="-171450"/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 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spins on its axis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/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the star appear to 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 from east to west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Stars move?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447800"/>
            <a:ext cx="4656931" cy="46569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0" y="6134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http://www.slate.com/blogs/bad_astronomy/2014/01/25/time_lapse_video_ancients.html</a:t>
            </a:r>
          </a:p>
        </p:txBody>
      </p:sp>
    </p:spTree>
    <p:extLst>
      <p:ext uri="{BB962C8B-B14F-4D97-AF65-F5344CB8AC3E}">
        <p14:creationId xmlns:p14="http://schemas.microsoft.com/office/powerpoint/2010/main" val="19204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08_image_03_mgs11_05_01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" y="1066800"/>
            <a:ext cx="910936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4800600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Avenir LT Std 35 Light" pitchFamily="1" charset="0"/>
              </a:rPr>
              <a:t>Opposite Motions</a:t>
            </a:r>
          </a:p>
          <a:p>
            <a:r>
              <a:rPr lang="en-US" altLang="en-US" sz="2800" dirty="0">
                <a:latin typeface="Avenir LT Std 35 Light" pitchFamily="1" charset="0"/>
              </a:rPr>
              <a:t>Where would the mountain appear at each time shown?</a:t>
            </a:r>
          </a:p>
        </p:txBody>
      </p:sp>
    </p:spTree>
    <p:extLst>
      <p:ext uri="{BB962C8B-B14F-4D97-AF65-F5344CB8AC3E}">
        <p14:creationId xmlns:p14="http://schemas.microsoft.com/office/powerpoint/2010/main" val="38745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782"/>
            <a:ext cx="7924800" cy="1143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Universe</a:t>
            </a:r>
            <a:endParaRPr lang="en-US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7924800" cy="4572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There are at least </a:t>
            </a:r>
            <a:r>
              <a:rPr lang="en-US" sz="3200" b="1" u="sng" dirty="0" smtClean="0">
                <a:solidFill>
                  <a:srgbClr val="FFFF00"/>
                </a:solidFill>
              </a:rPr>
              <a:t>100 billion galaxies </a:t>
            </a:r>
            <a:r>
              <a:rPr lang="en-US" sz="3200" dirty="0" smtClean="0"/>
              <a:t>in our universe. Some believe there are up to 500 billion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100,000,000,000</a:t>
            </a:r>
            <a:endParaRPr lang="en-US" sz="3200" b="1" dirty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/>
              <a:t>Our solar system is located in </a:t>
            </a:r>
            <a:r>
              <a:rPr lang="en-US" sz="3200" b="1" u="sng" dirty="0" smtClean="0">
                <a:solidFill>
                  <a:srgbClr val="FFFF00"/>
                </a:solidFill>
              </a:rPr>
              <a:t>one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/>
              <a:t>of those galaxies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Does anyone know the </a:t>
            </a:r>
            <a:r>
              <a:rPr lang="en-US" sz="3200" b="1" u="sng" dirty="0" smtClean="0">
                <a:solidFill>
                  <a:srgbClr val="FFFF00"/>
                </a:solidFill>
              </a:rPr>
              <a:t>name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/>
              <a:t>of our galaxy?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124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01000" cy="109728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B0F0"/>
                </a:solidFill>
              </a:rPr>
              <a:t>The Milky Way</a:t>
            </a:r>
            <a:r>
              <a:rPr lang="en-US" sz="3200" b="1" dirty="0" smtClean="0">
                <a:solidFill>
                  <a:srgbClr val="00B0F0"/>
                </a:solidFill>
              </a:rPr>
              <a:t>, our home galaxy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600200"/>
            <a:ext cx="3810000" cy="41910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b="1" dirty="0" smtClean="0"/>
              <a:t>You live in the Milky Way Galaxy!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600" b="1" dirty="0" smtClean="0"/>
              <a:t>There are over 100 </a:t>
            </a:r>
            <a:r>
              <a:rPr lang="en-US" sz="2600" b="1" dirty="0"/>
              <a:t>b</a:t>
            </a:r>
            <a:r>
              <a:rPr lang="en-US" sz="2600" b="1" dirty="0" smtClean="0"/>
              <a:t>illion planets in this one galaxy</a:t>
            </a:r>
          </a:p>
          <a:p>
            <a:endParaRPr lang="en-US" sz="2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600" b="1" dirty="0" smtClean="0"/>
              <a:t>Spiral Shape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92382"/>
            <a:ext cx="437350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3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1"/>
            <a:ext cx="912535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79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876800" y="838200"/>
            <a:ext cx="3733800" cy="4114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an object revolves around a planet, it is a moon</a:t>
            </a:r>
          </a:p>
          <a:p>
            <a:r>
              <a:rPr lang="en-US" sz="2800" dirty="0" smtClean="0"/>
              <a:t>If it revolves around a star, it is a planet</a:t>
            </a:r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-304800"/>
            <a:ext cx="79248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Moon</a:t>
            </a:r>
            <a:endParaRPr lang="en-US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olor image of the full disk of the Mo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5418"/>
            <a:ext cx="594359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876800" cy="302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9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685800"/>
            <a:ext cx="3733800" cy="5257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In </a:t>
            </a:r>
            <a:r>
              <a:rPr lang="en-US" sz="2800" b="1" dirty="0"/>
              <a:t>orbit around the </a:t>
            </a:r>
            <a:r>
              <a:rPr lang="en-US" sz="2800" b="1" dirty="0" smtClean="0"/>
              <a:t>Sun</a:t>
            </a:r>
          </a:p>
          <a:p>
            <a:r>
              <a:rPr lang="en-US" sz="2800" b="1" dirty="0"/>
              <a:t>H</a:t>
            </a:r>
            <a:r>
              <a:rPr lang="en-US" sz="2800" b="1" dirty="0" smtClean="0"/>
              <a:t>as </a:t>
            </a:r>
            <a:r>
              <a:rPr lang="en-US" sz="2800" b="1" dirty="0"/>
              <a:t>sufficient mass to assume </a:t>
            </a:r>
            <a:r>
              <a:rPr lang="en-US" sz="2800" b="1" dirty="0" smtClean="0"/>
              <a:t>a </a:t>
            </a:r>
            <a:r>
              <a:rPr lang="en-US" sz="2800" b="1" dirty="0"/>
              <a:t>nearly round shape</a:t>
            </a:r>
          </a:p>
          <a:p>
            <a:r>
              <a:rPr lang="en-US" sz="2800" b="1" dirty="0"/>
              <a:t>Is not a </a:t>
            </a:r>
            <a:r>
              <a:rPr lang="en-US" sz="2800" b="1" dirty="0" smtClean="0"/>
              <a:t>satellite</a:t>
            </a:r>
            <a:endParaRPr lang="en-US" sz="2800" b="1" dirty="0"/>
          </a:p>
          <a:p>
            <a:r>
              <a:rPr lang="en-US" sz="2800" b="1" dirty="0"/>
              <a:t>Has cleared the neighborhood </a:t>
            </a:r>
            <a:r>
              <a:rPr lang="en-US" sz="2800" b="1" dirty="0" smtClean="0"/>
              <a:t>around </a:t>
            </a:r>
            <a:r>
              <a:rPr lang="en-US" sz="2800" b="1" dirty="0"/>
              <a:t>its orbit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876800" y="1524000"/>
            <a:ext cx="3733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-304800"/>
            <a:ext cx="79248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planets</a:t>
            </a:r>
            <a:endParaRPr lang="en-US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upload.wikimedia.org/wikipedia/commons/3/3c/Size_planets_compari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57744"/>
            <a:ext cx="5140036" cy="458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79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oor-pluto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4572000" cy="3733800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What Is a Planet Today? </a:t>
            </a:r>
          </a:p>
          <a:p>
            <a:pPr>
              <a:buNone/>
            </a:pPr>
            <a:r>
              <a:rPr lang="en-US" dirty="0" smtClean="0"/>
              <a:t>According to the new definition, a full-fledged planet is </a:t>
            </a:r>
            <a:r>
              <a:rPr lang="en-US" dirty="0" smtClean="0">
                <a:solidFill>
                  <a:srgbClr val="FFC000"/>
                </a:solidFill>
              </a:rPr>
              <a:t>an object that orbits the sun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C000"/>
                </a:solidFill>
              </a:rPr>
              <a:t>is large enough to have become round due to the force of its own gravity</a:t>
            </a:r>
            <a:r>
              <a:rPr lang="en-US" dirty="0" smtClean="0"/>
              <a:t>. In addition, a planet has to </a:t>
            </a:r>
            <a:r>
              <a:rPr lang="en-US" dirty="0" smtClean="0">
                <a:solidFill>
                  <a:srgbClr val="FFC000"/>
                </a:solidFill>
              </a:rPr>
              <a:t>dominate the neighborhood around its orbit. </a:t>
            </a:r>
          </a:p>
          <a:p>
            <a:pPr>
              <a:buNone/>
            </a:pPr>
            <a:r>
              <a:rPr lang="en-US" dirty="0" smtClean="0"/>
              <a:t>Pluto has been demoted because </a:t>
            </a:r>
            <a:r>
              <a:rPr lang="en-US" dirty="0" smtClean="0">
                <a:solidFill>
                  <a:srgbClr val="FFC000"/>
                </a:solidFill>
              </a:rPr>
              <a:t>it does not dominate its neighborhood</a:t>
            </a:r>
            <a:r>
              <a:rPr lang="en-US" dirty="0" smtClean="0"/>
              <a:t>. </a:t>
            </a:r>
            <a:r>
              <a:rPr lang="en-US" dirty="0" err="1" smtClean="0"/>
              <a:t>Charon</a:t>
            </a:r>
            <a:r>
              <a:rPr lang="en-US" dirty="0" smtClean="0"/>
              <a:t>, its large "moon," is only about half the size of Pluto and orbits along with it, while all the true planets are far larger than their moons.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CC0099"/>
                </a:solidFill>
              </a:rPr>
              <a:t>Planets</a:t>
            </a:r>
            <a:r>
              <a:rPr lang="en-US" sz="3200" b="1" u="sng" dirty="0" smtClean="0">
                <a:solidFill>
                  <a:srgbClr val="FFC000"/>
                </a:solidFill>
              </a:rPr>
              <a:t/>
            </a:r>
            <a:br>
              <a:rPr lang="en-US" sz="3200" b="1" u="sng" dirty="0" smtClean="0">
                <a:solidFill>
                  <a:srgbClr val="FFC000"/>
                </a:solidFill>
              </a:rPr>
            </a:br>
            <a:r>
              <a:rPr lang="en-US" sz="2400" b="1" dirty="0" smtClean="0">
                <a:solidFill>
                  <a:srgbClr val="00B0F0"/>
                </a:solidFill>
              </a:rPr>
              <a:t>What happened to </a:t>
            </a:r>
            <a:r>
              <a:rPr lang="en-US" sz="2400" b="1" dirty="0" err="1" smtClean="0">
                <a:solidFill>
                  <a:srgbClr val="00B0F0"/>
                </a:solidFill>
              </a:rPr>
              <a:t>pluto</a:t>
            </a:r>
            <a:r>
              <a:rPr lang="en-US" sz="2400" b="1" dirty="0" smtClean="0">
                <a:solidFill>
                  <a:srgbClr val="00B0F0"/>
                </a:solidFill>
              </a:rPr>
              <a:t>?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5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-304800"/>
            <a:ext cx="79248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Meteors</a:t>
            </a:r>
            <a:endParaRPr lang="en-US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sz="quarter" idx="13"/>
          </p:nvPr>
        </p:nvSpPr>
        <p:spPr>
          <a:xfrm>
            <a:off x="34636" y="685800"/>
            <a:ext cx="3733800" cy="594360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+mj-lt"/>
              </a:rPr>
              <a:t>Meteoroids become meteors -- or shooting stars -- when they interact with a planet's atmosphere and cause a streak of light in the sky. </a:t>
            </a:r>
            <a:endParaRPr lang="en-US" sz="24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Debris </a:t>
            </a:r>
            <a:r>
              <a:rPr lang="en-US" sz="2400" b="1" dirty="0">
                <a:latin typeface="+mj-lt"/>
              </a:rPr>
              <a:t>that makes it to the surface of a planet from meteoroids are called meteorites.</a:t>
            </a:r>
          </a:p>
          <a:p>
            <a:r>
              <a:rPr lang="en-US" sz="2400" b="1" dirty="0">
                <a:latin typeface="+mj-lt"/>
              </a:rPr>
              <a:t>Meteorites may vary in size from tiny grains to large boulders. </a:t>
            </a:r>
            <a:r>
              <a:rPr lang="en-US" sz="2400" b="1" dirty="0" smtClean="0">
                <a:latin typeface="+mj-lt"/>
              </a:rPr>
              <a:t>.</a:t>
            </a:r>
            <a:endParaRPr lang="en-US" sz="2400" b="1" dirty="0">
              <a:latin typeface="+mj-lt"/>
            </a:endParaRPr>
          </a:p>
        </p:txBody>
      </p:sp>
      <p:pic>
        <p:nvPicPr>
          <p:cNvPr id="6146" name="Picture 2" descr="http://www.mnh.si.edu/earth/text/images/5_0_0_0/5_4_1_1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000"/>
            <a:ext cx="530352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72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876800" y="1524000"/>
            <a:ext cx="3733800" cy="4114800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-304800"/>
            <a:ext cx="79248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comets</a:t>
            </a:r>
            <a:endParaRPr lang="en-US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3733800" cy="4572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Frozen Mass of Rock, Dust, and Ice</a:t>
            </a:r>
          </a:p>
          <a:p>
            <a:r>
              <a:rPr lang="en-US" sz="3200" b="1" dirty="0" smtClean="0"/>
              <a:t>Long Orbits around the sun</a:t>
            </a:r>
          </a:p>
          <a:p>
            <a:r>
              <a:rPr lang="en-US" sz="3200" b="1" dirty="0" smtClean="0"/>
              <a:t>Have tails</a:t>
            </a:r>
            <a:endParaRPr lang="en-US" sz="3200" b="1" dirty="0"/>
          </a:p>
        </p:txBody>
      </p:sp>
      <p:pic>
        <p:nvPicPr>
          <p:cNvPr id="8" name="Content Placeholder 4" descr="comet_wes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2055" y="1066800"/>
            <a:ext cx="4201886" cy="544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9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245</TotalTime>
  <Words>450</Words>
  <Application>Microsoft Office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Horizon</vt:lpstr>
      <vt:lpstr>The Sky from earth Chapter 6 Lesson 1</vt:lpstr>
      <vt:lpstr>The Universe</vt:lpstr>
      <vt:lpstr>The Milky Way, our home galaxy</vt:lpstr>
      <vt:lpstr>PowerPoint Presentation</vt:lpstr>
      <vt:lpstr>Moon</vt:lpstr>
      <vt:lpstr>planets</vt:lpstr>
      <vt:lpstr>Planets What happened to pluto?</vt:lpstr>
      <vt:lpstr>Meteors</vt:lpstr>
      <vt:lpstr>comets</vt:lpstr>
      <vt:lpstr>Stars</vt:lpstr>
      <vt:lpstr>Constellations</vt:lpstr>
      <vt:lpstr>PowerPoint Presentation</vt:lpstr>
      <vt:lpstr>Do Stars move?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Sky from earth Chapter 6 Lesson 1</dc:title>
  <dc:creator>Megan</dc:creator>
  <cp:lastModifiedBy>Megan Burnett</cp:lastModifiedBy>
  <cp:revision>19</cp:revision>
  <dcterms:created xsi:type="dcterms:W3CDTF">2014-01-26T19:33:57Z</dcterms:created>
  <dcterms:modified xsi:type="dcterms:W3CDTF">2014-01-27T13:17:04Z</dcterms:modified>
</cp:coreProperties>
</file>